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8" r:id="rId5"/>
    <p:sldMasterId id="2147483679" r:id="rId6"/>
  </p:sldMasterIdLst>
  <p:notesMasterIdLst>
    <p:notesMasterId r:id="rId27"/>
  </p:notesMasterIdLst>
  <p:handoutMasterIdLst>
    <p:handoutMasterId r:id="rId28"/>
  </p:handoutMasterIdLst>
  <p:sldIdLst>
    <p:sldId id="256" r:id="rId7"/>
    <p:sldId id="266" r:id="rId8"/>
    <p:sldId id="257" r:id="rId9"/>
    <p:sldId id="258" r:id="rId10"/>
    <p:sldId id="259" r:id="rId11"/>
    <p:sldId id="261" r:id="rId12"/>
    <p:sldId id="260" r:id="rId13"/>
    <p:sldId id="265" r:id="rId14"/>
    <p:sldId id="271" r:id="rId15"/>
    <p:sldId id="272" r:id="rId16"/>
    <p:sldId id="273" r:id="rId17"/>
    <p:sldId id="268" r:id="rId18"/>
    <p:sldId id="274" r:id="rId19"/>
    <p:sldId id="263" r:id="rId20"/>
    <p:sldId id="264" r:id="rId21"/>
    <p:sldId id="270" r:id="rId22"/>
    <p:sldId id="276" r:id="rId23"/>
    <p:sldId id="269" r:id="rId24"/>
    <p:sldId id="267" r:id="rId25"/>
    <p:sldId id="262" r:id="rId26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ORKE Tonje" initials="BT" lastIdx="0" clrIdx="0"/>
  <p:cmAuthor id="2" name="An Vianna Duong" initials="AVD" lastIdx="0" clrIdx="1">
    <p:extLst>
      <p:ext uri="{19B8F6BF-5375-455C-9EA6-DF929625EA0E}">
        <p15:presenceInfo xmlns:p15="http://schemas.microsoft.com/office/powerpoint/2012/main" userId="S::anduo@lorenskog.kommune.no::6558e07fc586922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7174"/>
    <a:srgbClr val="ABD9C9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14" autoAdjust="0"/>
    <p:restoredTop sz="94759"/>
  </p:normalViewPr>
  <p:slideViewPr>
    <p:cSldViewPr>
      <p:cViewPr varScale="1">
        <p:scale>
          <a:sx n="114" d="100"/>
          <a:sy n="114" d="100"/>
        </p:scale>
        <p:origin x="37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155" d="100"/>
          <a:sy n="155" d="100"/>
        </p:scale>
        <p:origin x="5304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19990D-2CB1-9641-8C57-7B84EC7AFCD0}" type="datetimeFigureOut">
              <a:rPr lang="nb-NO" smtClean="0"/>
              <a:t>09.02.2021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10B0D4-DA55-4E42-83A9-3479AB73771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09152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7B197F-50ED-4EBD-837D-68C042DFAF25}" type="datetimeFigureOut">
              <a:rPr lang="nb-NO" smtClean="0"/>
              <a:t>09.02.2021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DB65DA-2AA6-48D3-84EC-80C6FF9D081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33856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1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6616C597-21D8-414C-9B70-F755671A8D88}"/>
              </a:ext>
            </a:extLst>
          </p:cNvPr>
          <p:cNvSpPr txBox="1"/>
          <p:nvPr userDrawn="1"/>
        </p:nvSpPr>
        <p:spPr>
          <a:xfrm>
            <a:off x="3965608" y="-904775"/>
            <a:ext cx="0" cy="0"/>
          </a:xfrm>
          <a:prstGeom prst="rect">
            <a:avLst/>
          </a:prstGeom>
        </p:spPr>
        <p:txBody>
          <a:bodyPr wrap="none" rtlCol="0" anchor="t" anchorCtr="0">
            <a:normAutofit fontScale="25000" lnSpcReduction="20000"/>
          </a:bodyPr>
          <a:lstStyle/>
          <a:p>
            <a:pPr algn="l"/>
            <a:endParaRPr lang="nb-NO" dirty="0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0C88FAEC-599C-BB44-8D12-AF6D916CA1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96402" y="6021288"/>
            <a:ext cx="1883374" cy="15155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 algn="l">
              <a:spcBef>
                <a:spcPts val="0"/>
              </a:spcBef>
              <a:buFontTx/>
              <a:buNone/>
              <a:defRPr sz="900" b="0"/>
            </a:lvl2pPr>
          </a:lstStyle>
          <a:p>
            <a:pPr lvl="1"/>
            <a:r>
              <a:rPr lang="nb-NO" dirty="0"/>
              <a:t>DD.MM.ÅR</a:t>
            </a:r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8BFA468E-AF85-B241-AA8E-A5B29058B5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96402" y="6237312"/>
            <a:ext cx="4619678" cy="15155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 algn="l">
              <a:spcBef>
                <a:spcPts val="0"/>
              </a:spcBef>
              <a:buFontTx/>
              <a:buNone/>
              <a:defRPr sz="800" b="0"/>
            </a:lvl2pPr>
          </a:lstStyle>
          <a:p>
            <a:pPr lvl="1"/>
            <a:r>
              <a:rPr lang="nb-NO" dirty="0"/>
              <a:t>Klikk for å skrive inn navn og tittel</a:t>
            </a:r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E58E3D5E-6C5B-1140-B6ED-DD17BF3CE52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9788" y="2276474"/>
            <a:ext cx="5976292" cy="31687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4400" b="0" i="0">
                <a:solidFill>
                  <a:srgbClr val="7171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dirty="0"/>
              <a:t>Tittel på arrangementet</a:t>
            </a:r>
          </a:p>
        </p:txBody>
      </p:sp>
    </p:spTree>
    <p:extLst>
      <p:ext uri="{BB962C8B-B14F-4D97-AF65-F5344CB8AC3E}">
        <p14:creationId xmlns:p14="http://schemas.microsoft.com/office/powerpoint/2010/main" val="15564505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 m/to bil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1">
            <a:extLst>
              <a:ext uri="{FF2B5EF4-FFF2-40B4-BE49-F238E27FC236}">
                <a16:creationId xmlns:a16="http://schemas.microsoft.com/office/drawing/2014/main" id="{0605CD36-E66B-5C4E-BF5A-C45866EB3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487" y="543819"/>
            <a:ext cx="10920127" cy="796950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rPr lang="nb-NO" dirty="0"/>
              <a:t>Klikk for å redigere tittel</a:t>
            </a:r>
          </a:p>
        </p:txBody>
      </p:sp>
      <p:sp>
        <p:nvSpPr>
          <p:cNvPr id="9" name="Plassholder for tekst 3">
            <a:extLst>
              <a:ext uri="{FF2B5EF4-FFF2-40B4-BE49-F238E27FC236}">
                <a16:creationId xmlns:a16="http://schemas.microsoft.com/office/drawing/2014/main" id="{71E0210A-A1EF-9849-B9F0-0EAA214D23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7550" y="1484313"/>
            <a:ext cx="5594350" cy="4392612"/>
          </a:xfrm>
          <a:prstGeom prst="rect">
            <a:avLst/>
          </a:prstGeom>
        </p:spPr>
        <p:txBody>
          <a:bodyPr/>
          <a:lstStyle>
            <a:lvl1pPr>
              <a:defRPr sz="2700"/>
            </a:lvl1pPr>
          </a:lstStyle>
          <a:p>
            <a:r>
              <a:rPr lang="nb-NO" dirty="0"/>
              <a:t>Det oppfordres til å bruke kulepunkter
Fatt deg i korthet – hvis mulig</a:t>
            </a:r>
          </a:p>
        </p:txBody>
      </p:sp>
      <p:sp>
        <p:nvSpPr>
          <p:cNvPr id="6" name="Plassholder for innhold 4">
            <a:extLst>
              <a:ext uri="{FF2B5EF4-FFF2-40B4-BE49-F238E27FC236}">
                <a16:creationId xmlns:a16="http://schemas.microsoft.com/office/drawing/2014/main" id="{32165384-DF38-BC48-B61E-8C508C63FFB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600056" y="1484313"/>
            <a:ext cx="5037558" cy="2088703"/>
          </a:xfrm>
          <a:prstGeom prst="rect">
            <a:avLst/>
          </a:prstGeom>
        </p:spPr>
        <p:txBody>
          <a:bodyPr tIns="288000"/>
          <a:lstStyle>
            <a:lvl1pPr>
              <a:defRPr sz="1600"/>
            </a:lvl1pPr>
          </a:lstStyle>
          <a:p>
            <a:r>
              <a:rPr lang="nb-NO" dirty="0"/>
              <a:t>Klikk i boksen for å legge til bilde, film, grafer e.l.</a:t>
            </a:r>
          </a:p>
        </p:txBody>
      </p:sp>
      <p:sp>
        <p:nvSpPr>
          <p:cNvPr id="12" name="Plassholder for innhold 4">
            <a:extLst>
              <a:ext uri="{FF2B5EF4-FFF2-40B4-BE49-F238E27FC236}">
                <a16:creationId xmlns:a16="http://schemas.microsoft.com/office/drawing/2014/main" id="{F1D50D20-FB56-684B-B448-E7DB1632B38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600056" y="3788222"/>
            <a:ext cx="5037558" cy="2088703"/>
          </a:xfrm>
          <a:prstGeom prst="rect">
            <a:avLst/>
          </a:prstGeom>
        </p:spPr>
        <p:txBody>
          <a:bodyPr tIns="288000"/>
          <a:lstStyle>
            <a:lvl1pPr>
              <a:defRPr sz="1600"/>
            </a:lvl1pPr>
          </a:lstStyle>
          <a:p>
            <a:r>
              <a:rPr lang="nb-NO" dirty="0"/>
              <a:t>Klikk i boksen for å legge til bilde, film, grafer e.l.</a:t>
            </a:r>
          </a:p>
        </p:txBody>
      </p:sp>
    </p:spTree>
    <p:extLst>
      <p:ext uri="{BB962C8B-B14F-4D97-AF65-F5344CB8AC3E}">
        <p14:creationId xmlns:p14="http://schemas.microsoft.com/office/powerpoint/2010/main" val="417789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 m/to bilder ståen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C:\Users\ghu\Desktop\LSK_DESIGNELEMENTER\LK_logo\kommunevåpen_typografi\JPG\Lørenskog_kommunevåpen_typo_grey.jpg">
            <a:extLst>
              <a:ext uri="{FF2B5EF4-FFF2-40B4-BE49-F238E27FC236}">
                <a16:creationId xmlns:a16="http://schemas.microsoft.com/office/drawing/2014/main" id="{AFC16520-1BDC-A648-ADBF-37B0F34DE2B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264" y="6265637"/>
            <a:ext cx="1948655" cy="278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A08E5918-3467-8A45-8890-0D89DEE72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487" y="543819"/>
            <a:ext cx="10915406" cy="796950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rPr lang="nb-NO" dirty="0"/>
              <a:t>Klikk for å redigere tittel</a:t>
            </a:r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466D6E9E-2A32-E044-A1D4-328298FCCF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7550" y="1484313"/>
            <a:ext cx="5594350" cy="4392612"/>
          </a:xfrm>
          <a:prstGeom prst="rect">
            <a:avLst/>
          </a:prstGeom>
        </p:spPr>
        <p:txBody>
          <a:bodyPr/>
          <a:lstStyle>
            <a:lvl1pPr>
              <a:defRPr sz="2700"/>
            </a:lvl1pPr>
          </a:lstStyle>
          <a:p>
            <a:r>
              <a:rPr lang="nb-NO" dirty="0"/>
              <a:t>Det oppfordres til å bruke kulepunkter
Fatt deg i korthet – hvis mulig</a:t>
            </a:r>
          </a:p>
        </p:txBody>
      </p:sp>
      <p:sp>
        <p:nvSpPr>
          <p:cNvPr id="10" name="Plassholder for innhold 4">
            <a:extLst>
              <a:ext uri="{FF2B5EF4-FFF2-40B4-BE49-F238E27FC236}">
                <a16:creationId xmlns:a16="http://schemas.microsoft.com/office/drawing/2014/main" id="{365BD12D-7311-FA4C-BF95-C3F959AC904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600056" y="1484313"/>
            <a:ext cx="2448272" cy="2088703"/>
          </a:xfrm>
          <a:prstGeom prst="rect">
            <a:avLst/>
          </a:prstGeom>
        </p:spPr>
        <p:txBody>
          <a:bodyPr tIns="288000"/>
          <a:lstStyle>
            <a:lvl1pPr>
              <a:defRPr sz="1100"/>
            </a:lvl1pPr>
          </a:lstStyle>
          <a:p>
            <a:r>
              <a:rPr lang="nb-NO" dirty="0"/>
              <a:t>Klikk i boksen for å legge til bilde, film, grafer e.l.</a:t>
            </a:r>
          </a:p>
        </p:txBody>
      </p:sp>
      <p:sp>
        <p:nvSpPr>
          <p:cNvPr id="13" name="Plassholder for innhold 4">
            <a:extLst>
              <a:ext uri="{FF2B5EF4-FFF2-40B4-BE49-F238E27FC236}">
                <a16:creationId xmlns:a16="http://schemas.microsoft.com/office/drawing/2014/main" id="{A5B0B7F7-6767-F24F-9E22-1327D566368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600056" y="3800131"/>
            <a:ext cx="2448272" cy="2088703"/>
          </a:xfrm>
          <a:prstGeom prst="rect">
            <a:avLst/>
          </a:prstGeom>
        </p:spPr>
        <p:txBody>
          <a:bodyPr tIns="288000"/>
          <a:lstStyle>
            <a:lvl1pPr>
              <a:defRPr sz="1100"/>
            </a:lvl1pPr>
          </a:lstStyle>
          <a:p>
            <a:r>
              <a:rPr lang="nb-NO" dirty="0"/>
              <a:t>Klikk i boksen for å legge til bilde, film, grafer e.l.</a:t>
            </a:r>
          </a:p>
        </p:txBody>
      </p:sp>
      <p:sp>
        <p:nvSpPr>
          <p:cNvPr id="15" name="Plassholder for innhold 4">
            <a:extLst>
              <a:ext uri="{FF2B5EF4-FFF2-40B4-BE49-F238E27FC236}">
                <a16:creationId xmlns:a16="http://schemas.microsoft.com/office/drawing/2014/main" id="{F546080F-6AC0-F542-98D1-CE1E9800905F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184230" y="1484313"/>
            <a:ext cx="2448272" cy="2088703"/>
          </a:xfrm>
          <a:prstGeom prst="rect">
            <a:avLst/>
          </a:prstGeom>
        </p:spPr>
        <p:txBody>
          <a:bodyPr tIns="288000"/>
          <a:lstStyle>
            <a:lvl1pPr>
              <a:defRPr sz="1100"/>
            </a:lvl1pPr>
          </a:lstStyle>
          <a:p>
            <a:r>
              <a:rPr lang="nb-NO" dirty="0"/>
              <a:t>Klikk i boksen for å legge til bilde, film, grafer e.l.</a:t>
            </a:r>
          </a:p>
        </p:txBody>
      </p:sp>
      <p:sp>
        <p:nvSpPr>
          <p:cNvPr id="16" name="Plassholder for innhold 4">
            <a:extLst>
              <a:ext uri="{FF2B5EF4-FFF2-40B4-BE49-F238E27FC236}">
                <a16:creationId xmlns:a16="http://schemas.microsoft.com/office/drawing/2014/main" id="{3EB802CA-DA97-4A4D-9582-1AFE0041A501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9184230" y="3800131"/>
            <a:ext cx="2448272" cy="2088703"/>
          </a:xfrm>
          <a:prstGeom prst="rect">
            <a:avLst/>
          </a:prstGeom>
        </p:spPr>
        <p:txBody>
          <a:bodyPr tIns="288000"/>
          <a:lstStyle>
            <a:lvl1pPr>
              <a:defRPr sz="1100"/>
            </a:lvl1pPr>
          </a:lstStyle>
          <a:p>
            <a:r>
              <a:rPr lang="nb-NO" dirty="0"/>
              <a:t>Klikk i boksen for å legge til bilde, film, grafer e.l.</a:t>
            </a:r>
          </a:p>
        </p:txBody>
      </p:sp>
    </p:spTree>
    <p:extLst>
      <p:ext uri="{BB962C8B-B14F-4D97-AF65-F5344CB8AC3E}">
        <p14:creationId xmlns:p14="http://schemas.microsoft.com/office/powerpoint/2010/main" val="3482843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ide 1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E0C1CEDE-5083-484D-985E-F94E3211A5F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9788" y="2276474"/>
            <a:ext cx="5976292" cy="31687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4400" b="0" i="0">
                <a:solidFill>
                  <a:srgbClr val="7171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dirty="0"/>
              <a:t>Tittel på arrangementet</a:t>
            </a:r>
          </a:p>
        </p:txBody>
      </p:sp>
      <p:sp>
        <p:nvSpPr>
          <p:cNvPr id="8" name="Plassholder for tekst 6">
            <a:extLst>
              <a:ext uri="{FF2B5EF4-FFF2-40B4-BE49-F238E27FC236}">
                <a16:creationId xmlns:a16="http://schemas.microsoft.com/office/drawing/2014/main" id="{5D5D7AF8-A362-0F47-8EAC-CEBE7AAAE2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96402" y="6021288"/>
            <a:ext cx="1883374" cy="15155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 algn="l">
              <a:spcBef>
                <a:spcPts val="0"/>
              </a:spcBef>
              <a:buFontTx/>
              <a:buNone/>
              <a:defRPr sz="900" b="0"/>
            </a:lvl2pPr>
          </a:lstStyle>
          <a:p>
            <a:pPr lvl="1"/>
            <a:r>
              <a:rPr lang="nb-NO" dirty="0"/>
              <a:t>DD.MM.ÅR</a:t>
            </a:r>
          </a:p>
        </p:txBody>
      </p:sp>
      <p:sp>
        <p:nvSpPr>
          <p:cNvPr id="13" name="Plassholder for tekst 6">
            <a:extLst>
              <a:ext uri="{FF2B5EF4-FFF2-40B4-BE49-F238E27FC236}">
                <a16:creationId xmlns:a16="http://schemas.microsoft.com/office/drawing/2014/main" id="{1A3884AC-967F-C941-A931-8F23D5D2BB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96402" y="6237312"/>
            <a:ext cx="4619678" cy="15155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 algn="l">
              <a:spcBef>
                <a:spcPts val="0"/>
              </a:spcBef>
              <a:buFontTx/>
              <a:buNone/>
              <a:defRPr sz="800" b="0"/>
            </a:lvl2pPr>
          </a:lstStyle>
          <a:p>
            <a:pPr lvl="1"/>
            <a:r>
              <a:rPr lang="nb-NO" dirty="0"/>
              <a:t>Klikk for å skrive inn navn og tittel</a:t>
            </a:r>
          </a:p>
        </p:txBody>
      </p:sp>
    </p:spTree>
    <p:extLst>
      <p:ext uri="{BB962C8B-B14F-4D97-AF65-F5344CB8AC3E}">
        <p14:creationId xmlns:p14="http://schemas.microsoft.com/office/powerpoint/2010/main" val="4708679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A234F3B-10E3-AD42-964E-321A5F012B6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39788" y="2276474"/>
            <a:ext cx="4536132" cy="388883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4400" b="0" i="0">
                <a:solidFill>
                  <a:srgbClr val="7171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dirty="0"/>
              <a:t>Tema</a:t>
            </a:r>
          </a:p>
        </p:txBody>
      </p:sp>
    </p:spTree>
    <p:extLst>
      <p:ext uri="{BB962C8B-B14F-4D97-AF65-F5344CB8AC3E}">
        <p14:creationId xmlns:p14="http://schemas.microsoft.com/office/powerpoint/2010/main" val="296479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ønn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2">
            <a:extLst>
              <a:ext uri="{FF2B5EF4-FFF2-40B4-BE49-F238E27FC236}">
                <a16:creationId xmlns:a16="http://schemas.microsoft.com/office/drawing/2014/main" id="{87AA3658-58D9-DD47-940E-2703B3EEEBC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39788" y="2276474"/>
            <a:ext cx="4536132" cy="388883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4400" b="0" i="0">
                <a:solidFill>
                  <a:srgbClr val="7171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dirty="0"/>
              <a:t>Tema</a:t>
            </a:r>
          </a:p>
        </p:txBody>
      </p:sp>
    </p:spTree>
    <p:extLst>
      <p:ext uri="{BB962C8B-B14F-4D97-AF65-F5344CB8AC3E}">
        <p14:creationId xmlns:p14="http://schemas.microsoft.com/office/powerpoint/2010/main" val="156461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grønn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2">
            <a:extLst>
              <a:ext uri="{FF2B5EF4-FFF2-40B4-BE49-F238E27FC236}">
                <a16:creationId xmlns:a16="http://schemas.microsoft.com/office/drawing/2014/main" id="{44408BC1-5A34-5643-8EB5-0C8125CFF72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39788" y="2276474"/>
            <a:ext cx="4536132" cy="388883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4400" b="0" i="0">
                <a:solidFill>
                  <a:srgbClr val="7171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dirty="0"/>
              <a:t>Tema</a:t>
            </a:r>
          </a:p>
        </p:txBody>
      </p:sp>
    </p:spTree>
    <p:extLst>
      <p:ext uri="{BB962C8B-B14F-4D97-AF65-F5344CB8AC3E}">
        <p14:creationId xmlns:p14="http://schemas.microsoft.com/office/powerpoint/2010/main" val="1367682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ul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2">
            <a:extLst>
              <a:ext uri="{FF2B5EF4-FFF2-40B4-BE49-F238E27FC236}">
                <a16:creationId xmlns:a16="http://schemas.microsoft.com/office/drawing/2014/main" id="{F8C0FC42-E16A-0B42-A387-70A91D58435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39788" y="2276474"/>
            <a:ext cx="4536132" cy="388883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4400" b="0" i="0">
                <a:solidFill>
                  <a:srgbClr val="7171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dirty="0"/>
              <a:t>Tema</a:t>
            </a:r>
          </a:p>
        </p:txBody>
      </p:sp>
    </p:spTree>
    <p:extLst>
      <p:ext uri="{BB962C8B-B14F-4D97-AF65-F5344CB8AC3E}">
        <p14:creationId xmlns:p14="http://schemas.microsoft.com/office/powerpoint/2010/main" val="150095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sj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2">
            <a:extLst>
              <a:ext uri="{FF2B5EF4-FFF2-40B4-BE49-F238E27FC236}">
                <a16:creationId xmlns:a16="http://schemas.microsoft.com/office/drawing/2014/main" id="{8D9FB54B-B89E-884A-AD46-A9FF10BA9F8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39788" y="2276474"/>
            <a:ext cx="4536132" cy="388883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4400" b="0" i="0">
                <a:solidFill>
                  <a:srgbClr val="7171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dirty="0"/>
              <a:t>Tema</a:t>
            </a:r>
          </a:p>
        </p:txBody>
      </p:sp>
    </p:spTree>
    <p:extLst>
      <p:ext uri="{BB962C8B-B14F-4D97-AF65-F5344CB8AC3E}">
        <p14:creationId xmlns:p14="http://schemas.microsoft.com/office/powerpoint/2010/main" val="2214271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8899F4A-2415-9E4F-919A-FCF77D4E9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487" y="543819"/>
            <a:ext cx="10920127" cy="796950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rPr lang="nb-NO" dirty="0"/>
              <a:t>Klikk for å redigere tittel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12585AC4-2E83-B94C-90FF-1A4D2DB31A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7550" y="1484313"/>
            <a:ext cx="10920064" cy="4392612"/>
          </a:xfrm>
          <a:prstGeom prst="rect">
            <a:avLst/>
          </a:prstGeom>
        </p:spPr>
        <p:txBody>
          <a:bodyPr/>
          <a:lstStyle>
            <a:lvl1pPr>
              <a:defRPr sz="2700"/>
            </a:lvl1pPr>
          </a:lstStyle>
          <a:p>
            <a:r>
              <a:rPr lang="nb-NO" dirty="0"/>
              <a:t>Det oppfordres til å bruke kulepunkter
Fatt deg i korthet – hvis mulig</a:t>
            </a:r>
          </a:p>
        </p:txBody>
      </p:sp>
    </p:spTree>
    <p:extLst>
      <p:ext uri="{BB962C8B-B14F-4D97-AF65-F5344CB8AC3E}">
        <p14:creationId xmlns:p14="http://schemas.microsoft.com/office/powerpoint/2010/main" val="122941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gendefinert oppset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8899F4A-2415-9E4F-919A-FCF77D4E9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487" y="543819"/>
            <a:ext cx="10920127" cy="796950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rPr lang="nb-NO" dirty="0"/>
              <a:t>Klikk for å redigere tittel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12585AC4-2E83-B94C-90FF-1A4D2DB31A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7550" y="1484313"/>
            <a:ext cx="5594350" cy="4392612"/>
          </a:xfrm>
          <a:prstGeom prst="rect">
            <a:avLst/>
          </a:prstGeom>
        </p:spPr>
        <p:txBody>
          <a:bodyPr/>
          <a:lstStyle>
            <a:lvl1pPr>
              <a:defRPr sz="2700"/>
            </a:lvl1pPr>
          </a:lstStyle>
          <a:p>
            <a:r>
              <a:rPr lang="nb-NO" dirty="0"/>
              <a:t>Det oppfordres til å bruke kulepunkter
Fatt deg i korthet – hvis mulig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8686C19B-B9E2-F14B-AEF2-9F795052B11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600056" y="1484313"/>
            <a:ext cx="5037558" cy="4392612"/>
          </a:xfrm>
          <a:prstGeom prst="rect">
            <a:avLst/>
          </a:prstGeom>
        </p:spPr>
        <p:txBody>
          <a:bodyPr/>
          <a:lstStyle/>
          <a:p>
            <a:r>
              <a:rPr lang="nb-NO" dirty="0"/>
              <a:t>Klikk i boksen for å legge til bilde, film, grafer e.l.</a:t>
            </a:r>
          </a:p>
        </p:txBody>
      </p:sp>
    </p:spTree>
    <p:extLst>
      <p:ext uri="{BB962C8B-B14F-4D97-AF65-F5344CB8AC3E}">
        <p14:creationId xmlns:p14="http://schemas.microsoft.com/office/powerpoint/2010/main" val="2716950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jp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259F31D9-FABF-BE4B-A59C-CB2E1DCBB21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5604227"/>
            <a:ext cx="680771" cy="880464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15464A1F-2EE7-E845-92EF-1A2E5FCB6961}"/>
              </a:ext>
            </a:extLst>
          </p:cNvPr>
          <p:cNvSpPr txBox="1"/>
          <p:nvPr userDrawn="1"/>
        </p:nvSpPr>
        <p:spPr>
          <a:xfrm>
            <a:off x="1709028" y="5517232"/>
            <a:ext cx="4464496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3000" b="1" dirty="0">
                <a:solidFill>
                  <a:srgbClr val="717174"/>
                </a:solidFill>
                <a:latin typeface="Arial" pitchFamily="34" charset="0"/>
                <a:cs typeface="Arial" pitchFamily="34" charset="0"/>
              </a:rPr>
              <a:t>Lørenskog</a:t>
            </a:r>
            <a:r>
              <a:rPr lang="nb-NO" sz="3000" dirty="0">
                <a:solidFill>
                  <a:srgbClr val="717174"/>
                </a:solidFill>
                <a:latin typeface="Arial" pitchFamily="34" charset="0"/>
                <a:cs typeface="Arial" pitchFamily="34" charset="0"/>
              </a:rPr>
              <a:t> kommune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E50ACE1A-57B7-8D4E-8AA4-9ED5495F778B}"/>
              </a:ext>
            </a:extLst>
          </p:cNvPr>
          <p:cNvSpPr txBox="1"/>
          <p:nvPr userDrawn="1"/>
        </p:nvSpPr>
        <p:spPr>
          <a:xfrm>
            <a:off x="1723428" y="6018065"/>
            <a:ext cx="46730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900" b="1" dirty="0">
                <a:solidFill>
                  <a:srgbClr val="717174"/>
                </a:solidFill>
                <a:latin typeface="Arial" pitchFamily="34" charset="0"/>
                <a:cs typeface="Arial" pitchFamily="34" charset="0"/>
              </a:rPr>
              <a:t>DATO</a:t>
            </a:r>
            <a:endParaRPr lang="nb-NO" sz="600" dirty="0">
              <a:solidFill>
                <a:srgbClr val="717174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446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9" r:id="rId2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400" b="1" kern="1200" cap="none" baseline="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216000" indent="-216000" algn="l" defTabSz="91440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1pPr>
      <a:lvl2pPr marL="541338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2pPr>
      <a:lvl3pPr marL="719138" indent="-179388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3pPr>
      <a:lvl4pPr marL="985838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4pPr>
      <a:lvl5pPr marL="1162050" indent="-173038" algn="l" defTabSz="914400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7854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C:\Users\ghu\Desktop\LSK_DESIGNELEMENTER\LK_logo\kommunevåpen_typografi\JPG\Lørenskog_kommunevåpen_typo_grey.jpg">
            <a:extLst>
              <a:ext uri="{FF2B5EF4-FFF2-40B4-BE49-F238E27FC236}">
                <a16:creationId xmlns:a16="http://schemas.microsoft.com/office/drawing/2014/main" id="{6013A6D3-C6F5-704D-9B7C-9E0F00E4E01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264" y="6265637"/>
            <a:ext cx="1948655" cy="278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12BE11B7-A995-F24D-9F70-0C6C5AB96299}"/>
              </a:ext>
            </a:extLst>
          </p:cNvPr>
          <p:cNvSpPr txBox="1"/>
          <p:nvPr userDrawn="1"/>
        </p:nvSpPr>
        <p:spPr>
          <a:xfrm>
            <a:off x="11568608" y="6298145"/>
            <a:ext cx="648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AB53112-4AC2-204C-91E0-34A22C9A8158}" type="slidenum">
              <a:rPr lang="nb-NO" sz="1000" smtClean="0"/>
              <a:pPr algn="ctr"/>
              <a:t>‹#›</a:t>
            </a:fld>
            <a:endParaRPr lang="nb-NO" sz="1000" dirty="0"/>
          </a:p>
        </p:txBody>
      </p:sp>
    </p:spTree>
    <p:extLst>
      <p:ext uri="{BB962C8B-B14F-4D97-AF65-F5344CB8AC3E}">
        <p14:creationId xmlns:p14="http://schemas.microsoft.com/office/powerpoint/2010/main" val="3675611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76" r:id="rId3"/>
    <p:sldLayoutId id="214748367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helseboka.app/helseboka/booking/staff/107051" TargetMode="Externa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hi.no/nettpub/coronavirus/testing-og-oppfolging-av-smittede/definisjoner-av-mistenkte-og-bekreftede-tilfeller-med-koronavirus-coronavir/?term=&amp;h=1" TargetMode="External"/><Relationship Id="rId13" Type="http://schemas.openxmlformats.org/officeDocument/2006/relationships/hyperlink" Target="https://ngough-bioserendipity.medium.com/social-interaction-bubbles-for-indoor-visits-during-covid-19-b7993a6af8dc" TargetMode="External"/><Relationship Id="rId18" Type="http://schemas.openxmlformats.org/officeDocument/2006/relationships/hyperlink" Target="https://premium.vgc.no/v2/images/c4a00217-f7e0-431a-8aa5-bc6ebb812bc1?fit=crop&amp;h=960&amp;w=1440&amp;s=f8d08e51e8b2bd414b3b935f229d4897f8b296b0" TargetMode="External"/><Relationship Id="rId3" Type="http://schemas.openxmlformats.org/officeDocument/2006/relationships/hyperlink" Target="https://sml.snl.no/koronavirus" TargetMode="External"/><Relationship Id="rId21" Type="http://schemas.openxmlformats.org/officeDocument/2006/relationships/hyperlink" Target="https://dinoppvekst.no/wp-content/uploads/2018/11/din_oppvekst_vare_tiltak.png" TargetMode="External"/><Relationship Id="rId7" Type="http://schemas.openxmlformats.org/officeDocument/2006/relationships/hyperlink" Target="https://www.fhi.no/nettpub/coronavirus/testing-og-oppfolging-av-smittede/smittesporing/" TargetMode="External"/><Relationship Id="rId12" Type="http://schemas.openxmlformats.org/officeDocument/2006/relationships/hyperlink" Target="https://www.lorenskog.kommune.no/siste-nytt/digital-timebestilling-av-koronatest.115063.aspx" TargetMode="External"/><Relationship Id="rId17" Type="http://schemas.openxmlformats.org/officeDocument/2006/relationships/hyperlink" Target="https://www.umms.org/-/media/images/umms/coronavirus/what-to-know/treatment/medicine.jpg?h=310&amp;w=546&amp;la=en&amp;hash=0B1F9FCFEC5B3D37C84E849EE87CEDB9247E3635" TargetMode="External"/><Relationship Id="rId2" Type="http://schemas.openxmlformats.org/officeDocument/2006/relationships/hyperlink" Target="https://sml.snl.no/smittevern" TargetMode="External"/><Relationship Id="rId16" Type="http://schemas.openxmlformats.org/officeDocument/2006/relationships/hyperlink" Target="https://displaysystem.no/gratis-corona-virus-informasjons-plakater/" TargetMode="External"/><Relationship Id="rId20" Type="http://schemas.openxmlformats.org/officeDocument/2006/relationships/hyperlink" Target="https://www.ambio.no/wp-content/uploads/2020/03/HYGIENE.jpg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trondheim.kommune.no/aktuelt/nyheter/korona/isolasjon-eller-karantene---hva-er-hva/" TargetMode="External"/><Relationship Id="rId11" Type="http://schemas.openxmlformats.org/officeDocument/2006/relationships/hyperlink" Target="https://www.fhi.no/sv/smittsomme-sykdommer/corona/meldinger/publikumstelefon/" TargetMode="External"/><Relationship Id="rId5" Type="http://schemas.openxmlformats.org/officeDocument/2006/relationships/hyperlink" Target="https://www.who.int/emergencies/diseases/novel-coronavirus-2019/question-and-answers-hub/q-a-detail/coronavirus-disease-covid-19#:~:text=protect" TargetMode="External"/><Relationship Id="rId15" Type="http://schemas.openxmlformats.org/officeDocument/2006/relationships/hyperlink" Target="https://ndla.no/nb/subjects/subject:24/topic:1:183731/topic:1:184448/resource:1:4035?filters=urn:filter:2cbe8089-7d7b-407f-8f04-fbfdc116abc1" TargetMode="External"/><Relationship Id="rId23" Type="http://schemas.openxmlformats.org/officeDocument/2006/relationships/hyperlink" Target="https://www.youtube.com/watch?v=XywY2QSGMDY&amp;t=1s" TargetMode="External"/><Relationship Id="rId10" Type="http://schemas.openxmlformats.org/officeDocument/2006/relationships/hyperlink" Target="https://www.lo.no/hva-vi-mener/lo-advokatene/nyheter-fra-lo-advokatene/personvern_og_korona_i_arbeidslivet/" TargetMode="External"/><Relationship Id="rId19" Type="http://schemas.openxmlformats.org/officeDocument/2006/relationships/hyperlink" Target="https://nla.instructure.com/courses/1943/pages/hostehygiene?module_item_id=9242" TargetMode="External"/><Relationship Id="rId4" Type="http://schemas.openxmlformats.org/officeDocument/2006/relationships/hyperlink" Target="https://www.fhi.no/nettpub/coronavirus/fakta-og-kunnskap-om-covid-19/fakta-om-koronavirus-coronavirus-2019-ncov/?term=&amp;h=1" TargetMode="External"/><Relationship Id="rId9" Type="http://schemas.openxmlformats.org/officeDocument/2006/relationships/hyperlink" Target="https://forskning.no/sykdommer-virus/hvem-er-egentlig-i-risikogruppen-for-korona/1659901" TargetMode="External"/><Relationship Id="rId14" Type="http://schemas.openxmlformats.org/officeDocument/2006/relationships/hyperlink" Target="https://www.fhi.no/contentassets/37298bcaf6724377b68018cfd7db4309/vedlegg/norsk_generell-informasjon-korona.pdf" TargetMode="External"/><Relationship Id="rId22" Type="http://schemas.openxmlformats.org/officeDocument/2006/relationships/hyperlink" Target="https://www.youtube.com/watch?v=TkjnUWvF4M4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youtube.com/watch?v=TkjnUWvF4M4" TargetMode="Externa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youtube.com/watch?v=XywY2QSGMDY&amp;t=1s" TargetMode="Externa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>
            <a:extLst>
              <a:ext uri="{FF2B5EF4-FFF2-40B4-BE49-F238E27FC236}">
                <a16:creationId xmlns:a16="http://schemas.microsoft.com/office/drawing/2014/main" id="{C4244121-D0F5-2B4A-ABF1-EBC813C3FF61}"/>
              </a:ext>
            </a:extLst>
          </p:cNvPr>
          <p:cNvSpPr txBox="1"/>
          <p:nvPr/>
        </p:nvSpPr>
        <p:spPr>
          <a:xfrm>
            <a:off x="1201567" y="2826327"/>
            <a:ext cx="0" cy="0"/>
          </a:xfrm>
          <a:prstGeom prst="rect">
            <a:avLst/>
          </a:prstGeom>
        </p:spPr>
        <p:txBody>
          <a:bodyPr wrap="none" rtlCol="0" anchor="t" anchorCtr="0">
            <a:normAutofit fontScale="25000" lnSpcReduction="20000"/>
          </a:bodyPr>
          <a:lstStyle/>
          <a:p>
            <a:pPr algn="l"/>
            <a:endParaRPr lang="nb-NO" dirty="0"/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6AB6130B-E5E8-42B0-A105-58CF86BC69A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9394" y="1916832"/>
            <a:ext cx="5822776" cy="2520280"/>
          </a:xfrm>
        </p:spPr>
        <p:txBody>
          <a:bodyPr/>
          <a:lstStyle/>
          <a:p>
            <a:r>
              <a:rPr lang="nb-NO" sz="4800" dirty="0"/>
              <a:t>Smittevernkurs</a:t>
            </a:r>
          </a:p>
          <a:p>
            <a:r>
              <a:rPr lang="nb-NO" sz="4800" dirty="0"/>
              <a:t>i regi av flyktning- og innvandrertjenesten</a:t>
            </a:r>
          </a:p>
        </p:txBody>
      </p:sp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02E8CDF2-BB2D-4235-A26E-014F8FE2E2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 dirty="0"/>
              <a:t>2020-2021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FBDD3A62-8373-4D01-90BC-0B0D393ACF8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b-NO" dirty="0"/>
              <a:t>An Vianna Duong</a:t>
            </a:r>
          </a:p>
        </p:txBody>
      </p:sp>
    </p:spTree>
    <p:extLst>
      <p:ext uri="{BB962C8B-B14F-4D97-AF65-F5344CB8AC3E}">
        <p14:creationId xmlns:p14="http://schemas.microsoft.com/office/powerpoint/2010/main" val="460105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7D1EAEAC-20FD-4F25-8610-FBF1DD9A334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946448"/>
            <a:ext cx="4583832" cy="4858816"/>
          </a:xfrm>
        </p:spPr>
        <p:txBody>
          <a:bodyPr/>
          <a:lstStyle/>
          <a:p>
            <a:r>
              <a:rPr lang="nb-NO" sz="4000" dirty="0"/>
              <a:t>Forebygging</a:t>
            </a:r>
          </a:p>
          <a:p>
            <a:r>
              <a:rPr lang="nb-NO" sz="1400" b="1" dirty="0"/>
              <a:t>Slik bidrar du til å forhindre spredning av covid-19: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/>
              <a:t>Vask hendene ofte. Bruk såpe og vann eller alkoholbasert hånddesinfeksjonsmiddel.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/>
              <a:t>Hold god avstand til folk som hoster eller nyser.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/>
              <a:t>Bruk maske når det ikke er mulig med fysisk distansering.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/>
              <a:t>Unngå å ta deg i øyne, nese eller munn.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/>
              <a:t>Dekk nese og munn med en ansiktsserviett eller bruk albukroken når du hoster eller nyser.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/>
              <a:t>Hold deg hjemme hvis du føler deg syk.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/>
              <a:t>Kontakt lege hvis du har feber, hoste og pustevansker.</a:t>
            </a:r>
          </a:p>
          <a:p>
            <a:r>
              <a:rPr lang="nb-NO" sz="1400" dirty="0"/>
              <a:t>Ring på forhånd hvis du skal til legen, slik at du raskt kan henvises til riktig avdeling. Dette bidrar både til å beskytte deg og forhindre spredning av virus og andre typer smitte.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2237E351-C22A-45BA-824E-98DEFEB5CF8E}"/>
              </a:ext>
            </a:extLst>
          </p:cNvPr>
          <p:cNvSpPr/>
          <p:nvPr/>
        </p:nvSpPr>
        <p:spPr>
          <a:xfrm>
            <a:off x="4536132" y="1700808"/>
            <a:ext cx="420012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b="1" dirty="0">
                <a:solidFill>
                  <a:srgbClr val="000000"/>
                </a:solidFill>
                <a:latin typeface="arial" panose="020B0604020202020204" pitchFamily="34" charset="0"/>
              </a:rPr>
              <a:t>HOLD DEG HJEMME.</a:t>
            </a:r>
          </a:p>
          <a:p>
            <a:pPr algn="ctr"/>
            <a:r>
              <a:rPr lang="nb-NO" b="1" dirty="0">
                <a:solidFill>
                  <a:srgbClr val="202124"/>
                </a:solidFill>
                <a:latin typeface="arial" panose="020B0604020202020204" pitchFamily="34" charset="0"/>
              </a:rPr>
              <a:t>REDD LIV.</a:t>
            </a:r>
          </a:p>
          <a:p>
            <a:pPr algn="ctr"/>
            <a:r>
              <a:rPr lang="nb-NO" b="1" dirty="0">
                <a:solidFill>
                  <a:srgbClr val="000000"/>
                </a:solidFill>
                <a:latin typeface="arial" panose="020B0604020202020204" pitchFamily="34" charset="0"/>
              </a:rPr>
              <a:t>Bidra til å stoppe </a:t>
            </a:r>
            <a:r>
              <a:rPr lang="nb-NO" b="1" dirty="0" err="1">
                <a:solidFill>
                  <a:srgbClr val="000000"/>
                </a:solidFill>
                <a:latin typeface="arial" panose="020B0604020202020204" pitchFamily="34" charset="0"/>
              </a:rPr>
              <a:t>koronaviruset</a:t>
            </a:r>
            <a:endParaRPr lang="nb-NO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/>
            <a:r>
              <a:rPr lang="nb-NO" b="1" dirty="0">
                <a:solidFill>
                  <a:srgbClr val="EA4335"/>
                </a:solidFill>
                <a:latin typeface="arial" panose="020B0604020202020204" pitchFamily="34" charset="0"/>
              </a:rPr>
              <a:t>1</a:t>
            </a:r>
          </a:p>
          <a:p>
            <a:pPr algn="ctr"/>
            <a:r>
              <a:rPr lang="nb-NO" b="1" dirty="0">
                <a:solidFill>
                  <a:srgbClr val="000000"/>
                </a:solidFill>
                <a:latin typeface="arial" panose="020B0604020202020204" pitchFamily="34" charset="0"/>
              </a:rPr>
              <a:t>HOLD DEG </a:t>
            </a:r>
            <a:r>
              <a:rPr lang="nb-NO" dirty="0">
                <a:solidFill>
                  <a:srgbClr val="000000"/>
                </a:solidFill>
                <a:latin typeface="arial" panose="020B0604020202020204" pitchFamily="34" charset="0"/>
              </a:rPr>
              <a:t>hjemme så mye som mulig</a:t>
            </a:r>
            <a:endParaRPr lang="nb-NO" dirty="0">
              <a:solidFill>
                <a:srgbClr val="202124"/>
              </a:solidFill>
              <a:latin typeface="arial" panose="020B0604020202020204" pitchFamily="34" charset="0"/>
            </a:endParaRPr>
          </a:p>
          <a:p>
            <a:pPr algn="ctr"/>
            <a:r>
              <a:rPr lang="nb-NO" b="1" dirty="0">
                <a:solidFill>
                  <a:srgbClr val="EA4335"/>
                </a:solidFill>
                <a:latin typeface="arial" panose="020B0604020202020204" pitchFamily="34" charset="0"/>
              </a:rPr>
              <a:t>2</a:t>
            </a:r>
          </a:p>
          <a:p>
            <a:pPr algn="ctr"/>
            <a:r>
              <a:rPr lang="nb-NO" b="1" dirty="0">
                <a:solidFill>
                  <a:srgbClr val="000000"/>
                </a:solidFill>
                <a:latin typeface="arial" panose="020B0604020202020204" pitchFamily="34" charset="0"/>
              </a:rPr>
              <a:t>HOLD </a:t>
            </a:r>
            <a:r>
              <a:rPr lang="nb-NO" dirty="0">
                <a:solidFill>
                  <a:srgbClr val="000000"/>
                </a:solidFill>
                <a:latin typeface="arial" panose="020B0604020202020204" pitchFamily="34" charset="0"/>
              </a:rPr>
              <a:t>trygg avstand</a:t>
            </a:r>
            <a:endParaRPr lang="nb-NO" dirty="0">
              <a:solidFill>
                <a:srgbClr val="202124"/>
              </a:solidFill>
              <a:latin typeface="arial" panose="020B0604020202020204" pitchFamily="34" charset="0"/>
            </a:endParaRPr>
          </a:p>
          <a:p>
            <a:pPr algn="ctr"/>
            <a:r>
              <a:rPr lang="nb-NO" b="1" dirty="0">
                <a:solidFill>
                  <a:srgbClr val="EA4335"/>
                </a:solidFill>
                <a:latin typeface="arial" panose="020B0604020202020204" pitchFamily="34" charset="0"/>
              </a:rPr>
              <a:t>3</a:t>
            </a:r>
          </a:p>
          <a:p>
            <a:pPr algn="ctr"/>
            <a:r>
              <a:rPr lang="nb-NO" b="1" dirty="0">
                <a:solidFill>
                  <a:srgbClr val="000000"/>
                </a:solidFill>
                <a:latin typeface="arial" panose="020B0604020202020204" pitchFamily="34" charset="0"/>
              </a:rPr>
              <a:t>VASK </a:t>
            </a:r>
            <a:r>
              <a:rPr lang="nb-NO" dirty="0">
                <a:solidFill>
                  <a:srgbClr val="000000"/>
                </a:solidFill>
                <a:latin typeface="arial" panose="020B0604020202020204" pitchFamily="34" charset="0"/>
              </a:rPr>
              <a:t>hendene ofte</a:t>
            </a:r>
            <a:endParaRPr lang="nb-NO" dirty="0">
              <a:solidFill>
                <a:srgbClr val="202124"/>
              </a:solidFill>
              <a:latin typeface="arial" panose="020B0604020202020204" pitchFamily="34" charset="0"/>
            </a:endParaRPr>
          </a:p>
          <a:p>
            <a:pPr algn="ctr"/>
            <a:r>
              <a:rPr lang="nb-NO" b="1" dirty="0">
                <a:solidFill>
                  <a:srgbClr val="EA4335"/>
                </a:solidFill>
                <a:latin typeface="arial" panose="020B0604020202020204" pitchFamily="34" charset="0"/>
              </a:rPr>
              <a:t>4</a:t>
            </a:r>
          </a:p>
          <a:p>
            <a:pPr algn="ctr"/>
            <a:r>
              <a:rPr lang="nb-NO" b="1" dirty="0">
                <a:solidFill>
                  <a:srgbClr val="000000"/>
                </a:solidFill>
                <a:latin typeface="arial" panose="020B0604020202020204" pitchFamily="34" charset="0"/>
              </a:rPr>
              <a:t>DEKK TIL </a:t>
            </a:r>
            <a:r>
              <a:rPr lang="nb-NO" dirty="0">
                <a:solidFill>
                  <a:srgbClr val="000000"/>
                </a:solidFill>
                <a:latin typeface="arial" panose="020B0604020202020204" pitchFamily="34" charset="0"/>
              </a:rPr>
              <a:t>munnen når du hoster</a:t>
            </a:r>
            <a:endParaRPr lang="nb-NO" dirty="0">
              <a:solidFill>
                <a:srgbClr val="202124"/>
              </a:solidFill>
              <a:latin typeface="arial" panose="020B0604020202020204" pitchFamily="34" charset="0"/>
            </a:endParaRPr>
          </a:p>
          <a:p>
            <a:pPr algn="ctr"/>
            <a:r>
              <a:rPr lang="nb-NO" b="1" dirty="0">
                <a:solidFill>
                  <a:srgbClr val="EA4335"/>
                </a:solidFill>
                <a:latin typeface="arial" panose="020B0604020202020204" pitchFamily="34" charset="0"/>
              </a:rPr>
              <a:t>5</a:t>
            </a:r>
          </a:p>
          <a:p>
            <a:pPr algn="ctr"/>
            <a:r>
              <a:rPr lang="nb-NO" b="1" dirty="0">
                <a:solidFill>
                  <a:srgbClr val="000000"/>
                </a:solidFill>
                <a:latin typeface="arial" panose="020B0604020202020204" pitchFamily="34" charset="0"/>
              </a:rPr>
              <a:t>ER DU SYK? </a:t>
            </a:r>
            <a:r>
              <a:rPr lang="nb-NO" dirty="0">
                <a:solidFill>
                  <a:srgbClr val="000000"/>
                </a:solidFill>
                <a:latin typeface="arial" panose="020B0604020202020204" pitchFamily="34" charset="0"/>
              </a:rPr>
              <a:t>Ring først</a:t>
            </a:r>
            <a:endParaRPr lang="nb-NO" dirty="0">
              <a:solidFill>
                <a:srgbClr val="202124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07DABDB2-8A76-456B-8F72-9E3832639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0396" y="260648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5969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84D3ABA8-44B0-4DB3-92DF-591D34B8B92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63352" y="260648"/>
            <a:ext cx="8424936" cy="6048672"/>
          </a:xfrm>
        </p:spPr>
        <p:txBody>
          <a:bodyPr/>
          <a:lstStyle/>
          <a:p>
            <a:r>
              <a:rPr lang="nb-NO" dirty="0"/>
              <a:t>Behandling</a:t>
            </a:r>
          </a:p>
          <a:p>
            <a:endParaRPr lang="nb-NO" sz="1800"/>
          </a:p>
          <a:p>
            <a:r>
              <a:rPr lang="nb-NO" sz="1800"/>
              <a:t>Hvis </a:t>
            </a:r>
            <a:r>
              <a:rPr lang="nb-NO" sz="1800" dirty="0"/>
              <a:t>du føler deg syk, bør du hvile, drikke mye væske og spise næringsrik mat. Hold deg i et annet rom enn resten av familien, og bruk et eget bad hvis du har muligheten til det. Rengjør og desinfiser flater som berøres ofte.</a:t>
            </a:r>
          </a:p>
          <a:p>
            <a:r>
              <a:rPr lang="nb-NO" sz="1800" dirty="0"/>
              <a:t>Alle bør prøve å opprettholde en sunn livsstil hjemme. Spis sunt, få nok søvn, hold deg aktiv, og bruk telefonen eller internett til å holde kontakten med folk du er glad i. Barn trenger ekstra omsorg og oppmerksomhet fra voksne i vanskelige tider. Oppretthold faste rutiner og tidsplaner i størst mulig grad.</a:t>
            </a:r>
          </a:p>
          <a:p>
            <a:r>
              <a:rPr lang="nb-NO" sz="1800" dirty="0"/>
              <a:t>I krisetider er det vanlig å føle seg trist, stresset eller forvirret. Det kan hjelpe å snakke med mennesker du stoler på, som venner og familie. Hvis du føler deg overveldet, kan du snakke med en helsearbeider eller rådgiver.</a:t>
            </a:r>
          </a:p>
          <a:p>
            <a:r>
              <a:rPr lang="nb-NO" sz="1800" dirty="0"/>
              <a:t>Hvis du har milde symptomer, men ellers er frisk, bør du isolere deg fra andre og kontakte legekontoret eller en covid-19-telefontjeneste for å få råd.</a:t>
            </a:r>
          </a:p>
          <a:p>
            <a:r>
              <a:rPr lang="nb-NO" sz="1800" dirty="0"/>
              <a:t>Oppsøk lege hvis du har feber, hoste og pustevansker. Ring på forhånd.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3783EC87-116E-4104-9784-EEB80A3F7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8248" y="4664295"/>
            <a:ext cx="3863752" cy="219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2751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F10A4D4A-169D-41F5-B0F0-19B40792E5A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5360" y="260648"/>
            <a:ext cx="10657184" cy="6264696"/>
          </a:xfrm>
        </p:spPr>
        <p:txBody>
          <a:bodyPr/>
          <a:lstStyle/>
          <a:p>
            <a:r>
              <a:rPr lang="nb-NO" sz="1800" b="1" dirty="0"/>
              <a:t>Karantene: </a:t>
            </a:r>
            <a:r>
              <a:rPr lang="nb-NO" sz="1800" dirty="0"/>
              <a:t>Karantene gjelder når du bor sammen med noen som har fått påvist </a:t>
            </a:r>
            <a:r>
              <a:rPr lang="nb-NO" sz="1800" dirty="0" err="1"/>
              <a:t>koronaviruset</a:t>
            </a:r>
            <a:r>
              <a:rPr lang="nb-NO" sz="1800" dirty="0"/>
              <a:t> eller har vært i nær kontakt med noen som er smittet. Med andre ord: at du har vært i en situasjon der smitte kan ha skjedd. Da skal du være hjemme. Du skal IKKE bryte karantenen.</a:t>
            </a:r>
          </a:p>
          <a:p>
            <a:r>
              <a:rPr lang="nb-NO" sz="1800" b="1" dirty="0"/>
              <a:t>Isolasjon: </a:t>
            </a:r>
            <a:r>
              <a:rPr lang="nb-NO" sz="1800" dirty="0"/>
              <a:t>For å redusere smittefaren blir personer som har testet positivt for </a:t>
            </a:r>
            <a:r>
              <a:rPr lang="nb-NO" sz="1800" dirty="0" err="1"/>
              <a:t>koronavirus</a:t>
            </a:r>
            <a:r>
              <a:rPr lang="nb-NO" sz="1800" dirty="0"/>
              <a:t> nødt til å være i isolasjon en periode. For de fleste vil dette bety at de er isolert i sitt eget hjem. Hvis du har fått beskjed om å være i isolasjon MÅ du følge dette. Det er et pålegg, ikke bare et råd. Brudd på pålagt isolasjon kan medføre straff. </a:t>
            </a:r>
          </a:p>
          <a:p>
            <a:r>
              <a:rPr lang="nb-NO" sz="1800" b="1" dirty="0"/>
              <a:t>Smittesporing: </a:t>
            </a:r>
            <a:r>
              <a:rPr lang="nb-NO" sz="1800" dirty="0"/>
              <a:t>Kontaktsporing eller smitteoppsporing. Prosessen med å finne, informere og eventuelt følge opp eller teste nærkontakter.</a:t>
            </a:r>
          </a:p>
          <a:p>
            <a:r>
              <a:rPr lang="nb-NO" sz="1800" b="1" dirty="0"/>
              <a:t>Nærkontakt: </a:t>
            </a:r>
            <a:r>
              <a:rPr lang="nb-NO" sz="1800" dirty="0"/>
              <a:t>man har hatt kontakt med en person som er bekreftet smittet med covid-19 mindre enn 48 timer før den smittede fikk de første symptomene OG kontakten har vært under to meters avstand i mer enn 15 minutter ELLER direkte fysisk kontakt</a:t>
            </a:r>
          </a:p>
          <a:p>
            <a:r>
              <a:rPr lang="nb-NO" sz="1800" b="1" dirty="0"/>
              <a:t>Risikogruppe:</a:t>
            </a:r>
          </a:p>
          <a:p>
            <a:pPr marL="285750" indent="-285750">
              <a:buFontTx/>
              <a:buChar char="-"/>
            </a:pPr>
            <a:r>
              <a:rPr lang="nb-NO" sz="1800" dirty="0"/>
              <a:t>Personer over 65 år.</a:t>
            </a:r>
          </a:p>
          <a:p>
            <a:pPr marL="285750" indent="-285750">
              <a:buFontTx/>
              <a:buChar char="-"/>
            </a:pPr>
            <a:r>
              <a:rPr lang="nb-NO" sz="1800" dirty="0"/>
              <a:t>Voksne personer med underliggende, kronisk sykdom som: hjerte-karsykdom, diabetes, kronisk lungesykdom, kreft og høyt blodtrykk.</a:t>
            </a:r>
          </a:p>
          <a:p>
            <a:pPr marL="285750" indent="-285750">
              <a:buFontTx/>
              <a:buChar char="-"/>
            </a:pPr>
            <a:r>
              <a:rPr lang="nb-NO" sz="1800" dirty="0"/>
              <a:t>Personer med astma eller som røyker har mulig også en høyere risiko.</a:t>
            </a:r>
          </a:p>
          <a:p>
            <a:r>
              <a:rPr lang="nb-NO" sz="1800" b="1" dirty="0"/>
              <a:t>Personvern/taushetsplikt</a:t>
            </a:r>
            <a:r>
              <a:rPr lang="nb-NO" sz="1800" dirty="0"/>
              <a:t>: Arbeidsgiver skal i utgangspunktet ikke videreformidle informasjon om at arbeidstakere er smittet eller i karantene. Det kan være brudd på personvernreglene. Informasjon om sykdom skal i utgangspunktet heller ikke gis til ansatte og kollegaer.</a:t>
            </a:r>
          </a:p>
        </p:txBody>
      </p:sp>
    </p:spTree>
    <p:extLst>
      <p:ext uri="{BB962C8B-B14F-4D97-AF65-F5344CB8AC3E}">
        <p14:creationId xmlns:p14="http://schemas.microsoft.com/office/powerpoint/2010/main" val="20347064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8B82C7E6-94B2-424F-A75E-EED07F9B519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9376" y="404664"/>
            <a:ext cx="10945216" cy="5760640"/>
          </a:xfrm>
        </p:spPr>
        <p:txBody>
          <a:bodyPr/>
          <a:lstStyle/>
          <a:p>
            <a:r>
              <a:rPr lang="nb-NO" dirty="0"/>
              <a:t>Nasjonal koronatelefon:</a:t>
            </a:r>
          </a:p>
          <a:p>
            <a:r>
              <a:rPr lang="nb-NO" sz="2000" dirty="0"/>
              <a:t>Har du spørsmål om korona?</a:t>
            </a:r>
          </a:p>
          <a:p>
            <a:r>
              <a:rPr lang="nb-NO" sz="2000" dirty="0"/>
              <a:t>Hvis du ikke finner svar på fhi.no, </a:t>
            </a:r>
          </a:p>
          <a:p>
            <a:r>
              <a:rPr lang="nb-NO" sz="2000" dirty="0"/>
              <a:t>ring informasjonstelefon for publikum: 815 55 015</a:t>
            </a:r>
          </a:p>
          <a:p>
            <a:r>
              <a:rPr lang="nb-NO" sz="2000" dirty="0"/>
              <a:t>Telefonen er åpen hverdager kl. 08-15.30.</a:t>
            </a:r>
          </a:p>
          <a:p>
            <a:r>
              <a:rPr lang="nb-NO" dirty="0"/>
              <a:t>Koronatesttelefon i Lørenskog:</a:t>
            </a:r>
          </a:p>
          <a:p>
            <a:r>
              <a:rPr lang="nb-NO" sz="2000" dirty="0"/>
              <a:t>Ring 67 49 50 27 for å bestille time.</a:t>
            </a:r>
          </a:p>
          <a:p>
            <a:r>
              <a:rPr lang="nb-NO" sz="2000" dirty="0"/>
              <a:t>Telefonen er bemannet fra kl. 08.30-15.00 mandag til fredag,</a:t>
            </a:r>
          </a:p>
          <a:p>
            <a:r>
              <a:rPr lang="nb-NO" sz="2000" dirty="0"/>
              <a:t>og kl. 10.00-14.00 i helger.</a:t>
            </a:r>
          </a:p>
          <a:p>
            <a:r>
              <a:rPr lang="nb-NO" dirty="0"/>
              <a:t>Digital timebestilling av koronatest:</a:t>
            </a:r>
          </a:p>
          <a:p>
            <a:r>
              <a:rPr lang="nb-NO" sz="2000" dirty="0">
                <a:hlinkClick r:id="rId2"/>
              </a:rPr>
              <a:t>https://helseboka.app/helseboka/booking/staff/107051</a:t>
            </a:r>
            <a:endParaRPr lang="nb-NO" sz="2000" dirty="0"/>
          </a:p>
          <a:p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179779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A2F71682-5187-428A-9900-D2B6072E2BB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3392" y="620688"/>
            <a:ext cx="7920880" cy="3888830"/>
          </a:xfrm>
        </p:spPr>
        <p:txBody>
          <a:bodyPr/>
          <a:lstStyle/>
          <a:p>
            <a:r>
              <a:rPr lang="nb-NO" sz="3200" dirty="0"/>
              <a:t>Smitteverntiltak Covid-19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18DB41A8-7797-4675-A9AE-EBC552D8BF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08" y="1124744"/>
            <a:ext cx="5755123" cy="538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2055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8C071F4E-71F6-4FD1-BC39-D66D8150AB2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47928" y="872716"/>
            <a:ext cx="4752528" cy="5292588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nb-NO" sz="4000" dirty="0">
                <a:solidFill>
                  <a:prstClr val="black"/>
                </a:solidFill>
              </a:rPr>
              <a:t>HÅNDHYGIENE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nb-NO" sz="2000" dirty="0">
              <a:solidFill>
                <a:prstClr val="black"/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nb-NO" sz="2000" dirty="0">
                <a:solidFill>
                  <a:prstClr val="black"/>
                </a:solidFill>
              </a:rPr>
              <a:t>Håndhygiene: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nb-NO" sz="2000" dirty="0">
                <a:solidFill>
                  <a:prstClr val="black"/>
                </a:solidFill>
              </a:rPr>
              <a:t>• Håndvask tar 90% av mikrobene (bakteriene) ved vask med varmt vann og såpe i 40 - 60 sekunder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nb-NO" sz="2000" dirty="0">
                <a:solidFill>
                  <a:prstClr val="black"/>
                </a:solidFill>
              </a:rPr>
              <a:t>• Desinfeksjon (</a:t>
            </a:r>
            <a:r>
              <a:rPr lang="nb-NO" sz="2000" dirty="0" err="1">
                <a:solidFill>
                  <a:prstClr val="black"/>
                </a:solidFill>
              </a:rPr>
              <a:t>antibac</a:t>
            </a:r>
            <a:r>
              <a:rPr lang="nb-NO" sz="2000" dirty="0">
                <a:solidFill>
                  <a:prstClr val="black"/>
                </a:solidFill>
              </a:rPr>
              <a:t>) med sprit tar 90% av mikrobene ved vask i 15 sekunder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nb-NO" sz="2000" dirty="0">
              <a:solidFill>
                <a:prstClr val="black"/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nb-NO" sz="2000" dirty="0">
                <a:solidFill>
                  <a:prstClr val="black"/>
                </a:solidFill>
              </a:rPr>
              <a:t>Her ser du en film om hvordan håndvask bør utføres: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nb-NO" sz="2000" u="sng" dirty="0">
                <a:solidFill>
                  <a:prstClr val="black"/>
                </a:solidFill>
              </a:rPr>
              <a:t>https://www.youtube.com/watch?v=xN_DEkLTdLI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nb-NO" sz="2000" b="1" dirty="0">
              <a:solidFill>
                <a:prstClr val="black"/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nb-NO" sz="2000" b="1" dirty="0">
                <a:solidFill>
                  <a:prstClr val="black"/>
                </a:solidFill>
              </a:rPr>
              <a:t>VASK HENDENE - ALLTID!</a:t>
            </a:r>
          </a:p>
          <a:p>
            <a:endParaRPr lang="nb-NO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92551CE2-6FCE-4CA4-AC8E-2F6F5CD9E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08"/>
            <a:ext cx="5405811" cy="685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4741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4441130E-EDD9-4128-AB1E-A63D0F2E77F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943872" y="1481356"/>
            <a:ext cx="4536132" cy="3888830"/>
          </a:xfrm>
        </p:spPr>
        <p:txBody>
          <a:bodyPr/>
          <a:lstStyle/>
          <a:p>
            <a:r>
              <a:rPr lang="nb-NO" sz="3200" dirty="0"/>
              <a:t>Riktig bruk av </a:t>
            </a:r>
            <a:r>
              <a:rPr lang="nb-NO" sz="3200" dirty="0" err="1"/>
              <a:t>antibac</a:t>
            </a:r>
            <a:endParaRPr lang="nb-NO" sz="3200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7922C13F-C25D-47F3-9387-D489AB079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71864" cy="6851542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E386056C-19FD-4E21-A3AA-54A10E0D9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1864" y="2060848"/>
            <a:ext cx="6115608" cy="407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5892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F4C47115-45FF-4E69-960E-E5CEFBDC0BA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5360" y="1115326"/>
            <a:ext cx="5311712" cy="4032342"/>
          </a:xfrm>
        </p:spPr>
        <p:txBody>
          <a:bodyPr/>
          <a:lstStyle/>
          <a:p>
            <a:r>
              <a:rPr lang="nb-NO" sz="4000" dirty="0"/>
              <a:t>Hostehygiene</a:t>
            </a:r>
          </a:p>
          <a:p>
            <a:r>
              <a:rPr lang="nb-NO" sz="1800" dirty="0"/>
              <a:t>Viruset smitter via dråper fra munn og nese (dråpesmitte). Det er viktig å utvise god hygiene når man hoster eller nyser. 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1800" dirty="0"/>
              <a:t>Unngå å hoste eller nyse direkte mot andre.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1800" dirty="0"/>
              <a:t>Tilstreb å alltid ha et papirtørkle tilgjengelig som du kan  hoste eller nyse inn i. Kast lommetørkle etter bruk. Vask så hendene. 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1800" dirty="0"/>
              <a:t>Bruk albuekroken når du må hoste eller nyse og ikke har papir tilgjengelig.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A85D59E3-B630-4BEF-8320-E7FE69A3F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7072" y="1556792"/>
            <a:ext cx="6544928" cy="314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0606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C6F38AE2-3E53-4804-A98A-46E7AC883AE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81725" y="764704"/>
            <a:ext cx="3889794" cy="5400600"/>
          </a:xfrm>
        </p:spPr>
        <p:txBody>
          <a:bodyPr/>
          <a:lstStyle/>
          <a:p>
            <a:pPr fontAlgn="ctr"/>
            <a:r>
              <a:rPr lang="nb-NO" sz="2000" b="1" dirty="0"/>
              <a:t>Korrekt bruk av munnbind:</a:t>
            </a:r>
            <a:endParaRPr lang="nb-NO" sz="2000" dirty="0"/>
          </a:p>
          <a:p>
            <a:pPr marL="342900" lvl="0" indent="-342900" fontAlgn="ctr">
              <a:buFont typeface="Arial" panose="020B0604020202020204" pitchFamily="34" charset="0"/>
              <a:buChar char="•"/>
            </a:pPr>
            <a:r>
              <a:rPr lang="nb-NO" sz="1800" dirty="0"/>
              <a:t>plasser munnbind over nese, munn og hake</a:t>
            </a:r>
          </a:p>
          <a:p>
            <a:pPr marL="342900" lvl="0" indent="-342900" fontAlgn="ctr">
              <a:buFont typeface="Arial" panose="020B0604020202020204" pitchFamily="34" charset="0"/>
              <a:buChar char="•"/>
            </a:pPr>
            <a:r>
              <a:rPr lang="nb-NO" sz="1800" dirty="0"/>
              <a:t>tilpass metallbøylen over neseryggen slik at munnbindet sitter godt</a:t>
            </a:r>
          </a:p>
          <a:p>
            <a:pPr marL="342900" lvl="0" indent="-342900" fontAlgn="ctr">
              <a:buFont typeface="Arial" panose="020B0604020202020204" pitchFamily="34" charset="0"/>
              <a:buChar char="•"/>
            </a:pPr>
            <a:r>
              <a:rPr lang="nb-NO" sz="1800" dirty="0"/>
              <a:t>fest båndene/strikken</a:t>
            </a:r>
          </a:p>
          <a:p>
            <a:pPr marL="342900" lvl="0" indent="-342900" fontAlgn="ctr">
              <a:buFont typeface="Arial" panose="020B0604020202020204" pitchFamily="34" charset="0"/>
              <a:buChar char="•"/>
            </a:pPr>
            <a:r>
              <a:rPr lang="nb-NO" sz="1800" dirty="0"/>
              <a:t>tilpass munnbindet så det sitter korrekt og godt</a:t>
            </a:r>
          </a:p>
          <a:p>
            <a:pPr marL="342900" lvl="0" indent="-342900" fontAlgn="ctr">
              <a:buFont typeface="Arial" panose="020B0604020202020204" pitchFamily="34" charset="0"/>
              <a:buChar char="•"/>
            </a:pPr>
            <a:endParaRPr lang="nb-NO" sz="1800" dirty="0"/>
          </a:p>
          <a:p>
            <a:pPr lvl="0" fontAlgn="ctr"/>
            <a:r>
              <a:rPr lang="nb-NO" sz="1800" dirty="0"/>
              <a:t>Bruk av munnbind kan bidra til å forhindre spredning av viruset til andre. Munnbindet i seg selv fungerer ikke som beskyttelse mot covid-19 og bør kombineres med å holde 1-2 meter avstand til andre mennesker og god håndhygiene.</a:t>
            </a:r>
            <a:endParaRPr lang="nb-NO" sz="2000" dirty="0"/>
          </a:p>
          <a:p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02E9CE12-8AB2-4C8F-A6A7-2C6E143EC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817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9601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A9FBB5AB-CA91-4F44-994B-81D38F271A3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07368" y="476672"/>
            <a:ext cx="7632848" cy="5976664"/>
          </a:xfrm>
        </p:spPr>
        <p:txBody>
          <a:bodyPr/>
          <a:lstStyle/>
          <a:p>
            <a:r>
              <a:rPr lang="nb-NO" dirty="0"/>
              <a:t>Refleksjon</a:t>
            </a:r>
          </a:p>
          <a:p>
            <a:pPr marL="342900" indent="-342900">
              <a:buFontTx/>
              <a:buChar char="-"/>
            </a:pPr>
            <a:r>
              <a:rPr lang="nb-NO" sz="2000" dirty="0"/>
              <a:t>Hva har du lært?</a:t>
            </a:r>
          </a:p>
          <a:p>
            <a:pPr marL="342900" indent="-342900">
              <a:buFontTx/>
              <a:buChar char="-"/>
            </a:pPr>
            <a:r>
              <a:rPr lang="nb-NO" sz="2000" dirty="0"/>
              <a:t>Hva betyr smittevern?</a:t>
            </a:r>
          </a:p>
          <a:p>
            <a:pPr marL="342900" indent="-342900">
              <a:buFontTx/>
              <a:buChar char="-"/>
            </a:pPr>
            <a:r>
              <a:rPr lang="nb-NO" sz="2000" dirty="0"/>
              <a:t>Hva betyr tiltak?</a:t>
            </a:r>
          </a:p>
          <a:p>
            <a:pPr marL="342900" indent="-342900">
              <a:buFontTx/>
              <a:buChar char="-"/>
            </a:pPr>
            <a:r>
              <a:rPr lang="nb-NO" sz="2000" dirty="0"/>
              <a:t>Hva er en smittekjede?</a:t>
            </a:r>
          </a:p>
          <a:p>
            <a:pPr marL="342900" indent="-342900">
              <a:buFontTx/>
              <a:buChar char="-"/>
            </a:pPr>
            <a:r>
              <a:rPr lang="nb-NO" sz="2000" dirty="0"/>
              <a:t>Hvorfor er smittevern viktig?</a:t>
            </a:r>
          </a:p>
          <a:p>
            <a:pPr marL="1028700" lvl="1" indent="-342900">
              <a:buFontTx/>
              <a:buChar char="-"/>
            </a:pP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Hva er god håndhygiene?</a:t>
            </a:r>
          </a:p>
          <a:p>
            <a:pPr marL="1028700" lvl="1" indent="-342900">
              <a:buFontTx/>
              <a:buChar char="-"/>
            </a:pP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Hva gjør du hvis du føler deg syk?</a:t>
            </a:r>
          </a:p>
          <a:p>
            <a:pPr marL="1028700" lvl="1" indent="-342900">
              <a:buFontTx/>
              <a:buChar char="-"/>
            </a:pP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Hva betyr å holde god avstand?</a:t>
            </a:r>
          </a:p>
          <a:p>
            <a:pPr marL="342900" indent="-342900">
              <a:buFontTx/>
              <a:buChar char="-"/>
            </a:pPr>
            <a:r>
              <a:rPr lang="nb-NO" sz="2000" dirty="0"/>
              <a:t>Spørsmål fra publikum</a:t>
            </a:r>
          </a:p>
          <a:p>
            <a:pPr marL="342900" indent="-342900">
              <a:buFontTx/>
              <a:buChar char="-"/>
            </a:pPr>
            <a:endParaRPr lang="nb-NO" sz="2000" dirty="0"/>
          </a:p>
          <a:p>
            <a:pPr marL="342900" indent="-342900">
              <a:buFontTx/>
              <a:buChar char="-"/>
            </a:pPr>
            <a:endParaRPr lang="nb-NO" sz="2000" dirty="0"/>
          </a:p>
          <a:p>
            <a:pPr marL="342900" indent="-342900">
              <a:buFontTx/>
              <a:buChar char="-"/>
            </a:pPr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1423771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CD7C26A9-4E8F-4746-A3E7-09E001B2845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63352" y="188640"/>
            <a:ext cx="7488832" cy="6192688"/>
          </a:xfrm>
        </p:spPr>
        <p:txBody>
          <a:bodyPr/>
          <a:lstStyle/>
          <a:p>
            <a:r>
              <a:rPr lang="nb-NO" sz="4000" dirty="0"/>
              <a:t>Innhold</a:t>
            </a:r>
          </a:p>
          <a:p>
            <a:pPr marL="457200" indent="-457200">
              <a:buFontTx/>
              <a:buChar char="-"/>
            </a:pPr>
            <a:r>
              <a:rPr lang="nb-NO" sz="1200" dirty="0"/>
              <a:t>Hva er smittevern?</a:t>
            </a:r>
          </a:p>
          <a:p>
            <a:pPr marL="457200" indent="-457200">
              <a:buFontTx/>
              <a:buChar char="-"/>
            </a:pPr>
            <a:r>
              <a:rPr lang="nb-NO" sz="1200" dirty="0"/>
              <a:t>Hva er tiltak?</a:t>
            </a:r>
          </a:p>
          <a:p>
            <a:pPr marL="457200" indent="-457200">
              <a:buFontTx/>
              <a:buChar char="-"/>
            </a:pPr>
            <a:r>
              <a:rPr lang="nb-NO" sz="1200" dirty="0"/>
              <a:t>Smitteverntiltak hele året</a:t>
            </a:r>
          </a:p>
          <a:p>
            <a:pPr marL="457200" indent="-457200">
              <a:buFontTx/>
              <a:buChar char="-"/>
            </a:pPr>
            <a:r>
              <a:rPr lang="nb-NO" sz="1200" dirty="0"/>
              <a:t>Smittekjeden</a:t>
            </a:r>
          </a:p>
          <a:p>
            <a:pPr marL="457200" indent="-457200">
              <a:buFontTx/>
              <a:buChar char="-"/>
            </a:pPr>
            <a:r>
              <a:rPr lang="nb-NO" sz="1200" dirty="0"/>
              <a:t>Hvorfor er smittevern viktig?</a:t>
            </a:r>
          </a:p>
          <a:p>
            <a:pPr marL="457200" indent="-457200">
              <a:buFontTx/>
              <a:buChar char="-"/>
            </a:pPr>
            <a:r>
              <a:rPr lang="nb-NO" sz="1200" dirty="0"/>
              <a:t>Hva er Covid-19 (korona)?</a:t>
            </a:r>
          </a:p>
          <a:p>
            <a:pPr marL="1143000" lvl="1" indent="-457200">
              <a:buFontTx/>
              <a:buChar char="-"/>
            </a:pPr>
            <a:r>
              <a:rPr lang="nb-NO" sz="1200" dirty="0">
                <a:latin typeface="Arial" panose="020B0604020202020204" pitchFamily="34" charset="0"/>
                <a:cs typeface="Arial" panose="020B0604020202020204" pitchFamily="34" charset="0"/>
              </a:rPr>
              <a:t>Symptomer</a:t>
            </a:r>
          </a:p>
          <a:p>
            <a:pPr marL="1143000" lvl="1" indent="-457200">
              <a:buFontTx/>
              <a:buChar char="-"/>
            </a:pPr>
            <a:r>
              <a:rPr lang="nb-NO" sz="1200" dirty="0">
                <a:latin typeface="Arial" panose="020B0604020202020204" pitchFamily="34" charset="0"/>
                <a:cs typeface="Arial" panose="020B0604020202020204" pitchFamily="34" charset="0"/>
              </a:rPr>
              <a:t>Forebygging</a:t>
            </a:r>
          </a:p>
          <a:p>
            <a:pPr marL="1143000" lvl="1" indent="-457200">
              <a:buFontTx/>
              <a:buChar char="-"/>
            </a:pPr>
            <a:r>
              <a:rPr lang="nb-NO" sz="1200" dirty="0">
                <a:latin typeface="Arial" panose="020B0604020202020204" pitchFamily="34" charset="0"/>
                <a:cs typeface="Arial" panose="020B0604020202020204" pitchFamily="34" charset="0"/>
              </a:rPr>
              <a:t>Behandling</a:t>
            </a:r>
          </a:p>
          <a:p>
            <a:pPr marL="1143000" lvl="1" indent="-457200">
              <a:buFontTx/>
              <a:buChar char="-"/>
            </a:pPr>
            <a:r>
              <a:rPr lang="nb-NO" sz="1200" dirty="0">
                <a:latin typeface="Arial" panose="020B0604020202020204" pitchFamily="34" charset="0"/>
                <a:cs typeface="Arial" panose="020B0604020202020204" pitchFamily="34" charset="0"/>
              </a:rPr>
              <a:t>Karantene</a:t>
            </a:r>
          </a:p>
          <a:p>
            <a:pPr marL="1143000" lvl="1" indent="-457200">
              <a:buFontTx/>
              <a:buChar char="-"/>
            </a:pPr>
            <a:r>
              <a:rPr lang="nb-NO" sz="1200" dirty="0">
                <a:latin typeface="Arial" panose="020B0604020202020204" pitchFamily="34" charset="0"/>
                <a:cs typeface="Arial" panose="020B0604020202020204" pitchFamily="34" charset="0"/>
              </a:rPr>
              <a:t>Isolasjon</a:t>
            </a:r>
          </a:p>
          <a:p>
            <a:pPr marL="1143000" lvl="1" indent="-457200">
              <a:buFontTx/>
              <a:buChar char="-"/>
            </a:pPr>
            <a:r>
              <a:rPr lang="nb-NO" sz="1200" dirty="0">
                <a:latin typeface="Arial" panose="020B0604020202020204" pitchFamily="34" charset="0"/>
                <a:cs typeface="Arial" panose="020B0604020202020204" pitchFamily="34" charset="0"/>
              </a:rPr>
              <a:t>Smittesporing</a:t>
            </a:r>
          </a:p>
          <a:p>
            <a:pPr marL="1143000" lvl="1" indent="-457200">
              <a:buFontTx/>
              <a:buChar char="-"/>
            </a:pPr>
            <a:r>
              <a:rPr lang="nb-NO" sz="1200" dirty="0">
                <a:latin typeface="Arial" panose="020B0604020202020204" pitchFamily="34" charset="0"/>
                <a:cs typeface="Arial" panose="020B0604020202020204" pitchFamily="34" charset="0"/>
              </a:rPr>
              <a:t>Nærkontakt</a:t>
            </a:r>
          </a:p>
          <a:p>
            <a:pPr marL="1143000" lvl="1" indent="-457200">
              <a:buFontTx/>
              <a:buChar char="-"/>
            </a:pPr>
            <a:r>
              <a:rPr lang="nb-NO" sz="1200" dirty="0">
                <a:latin typeface="Arial" panose="020B0604020202020204" pitchFamily="34" charset="0"/>
                <a:cs typeface="Arial" panose="020B0604020202020204" pitchFamily="34" charset="0"/>
              </a:rPr>
              <a:t>Risikogruppe</a:t>
            </a:r>
          </a:p>
          <a:p>
            <a:pPr marL="1143000" lvl="1" indent="-457200">
              <a:buFontTx/>
              <a:buChar char="-"/>
            </a:pPr>
            <a:r>
              <a:rPr lang="nb-NO" sz="1200" dirty="0">
                <a:latin typeface="Arial" panose="020B0604020202020204" pitchFamily="34" charset="0"/>
                <a:cs typeface="Arial" panose="020B0604020202020204" pitchFamily="34" charset="0"/>
              </a:rPr>
              <a:t>Personvern/taushetsplikt</a:t>
            </a:r>
          </a:p>
          <a:p>
            <a:pPr marL="1143000" lvl="1" indent="-457200">
              <a:buFontTx/>
              <a:buChar char="-"/>
            </a:pPr>
            <a:r>
              <a:rPr lang="nb-NO" sz="1200" dirty="0">
                <a:latin typeface="Arial" panose="020B0604020202020204" pitchFamily="34" charset="0"/>
                <a:cs typeface="Arial" panose="020B0604020202020204" pitchFamily="34" charset="0"/>
              </a:rPr>
              <a:t>Koronatelefon</a:t>
            </a:r>
          </a:p>
          <a:p>
            <a:pPr marL="1143000" lvl="1" indent="-457200">
              <a:buFontTx/>
              <a:buChar char="-"/>
            </a:pPr>
            <a:r>
              <a:rPr lang="nb-NO" sz="1200" dirty="0">
                <a:latin typeface="Arial" panose="020B0604020202020204" pitchFamily="34" charset="0"/>
                <a:cs typeface="Arial" panose="020B0604020202020204" pitchFamily="34" charset="0"/>
              </a:rPr>
              <a:t>Smitteverntiltak</a:t>
            </a:r>
          </a:p>
          <a:p>
            <a:pPr marL="1600200" lvl="2" indent="-457200">
              <a:buFontTx/>
              <a:buChar char="-"/>
            </a:pPr>
            <a:r>
              <a:rPr lang="nb-NO" sz="1200" dirty="0">
                <a:latin typeface="Arial" panose="020B0604020202020204" pitchFamily="34" charset="0"/>
                <a:cs typeface="Arial" panose="020B0604020202020204" pitchFamily="34" charset="0"/>
              </a:rPr>
              <a:t>Håndvask</a:t>
            </a:r>
          </a:p>
          <a:p>
            <a:pPr marL="1600200" lvl="2" indent="-457200">
              <a:buFontTx/>
              <a:buChar char="-"/>
            </a:pPr>
            <a:r>
              <a:rPr lang="nb-NO" sz="1200" dirty="0">
                <a:latin typeface="Arial" panose="020B0604020202020204" pitchFamily="34" charset="0"/>
                <a:cs typeface="Arial" panose="020B0604020202020204" pitchFamily="34" charset="0"/>
              </a:rPr>
              <a:t>Hånddesinfeksjon</a:t>
            </a:r>
          </a:p>
          <a:p>
            <a:pPr marL="1600200" lvl="2" indent="-457200">
              <a:buFontTx/>
              <a:buChar char="-"/>
            </a:pPr>
            <a:r>
              <a:rPr lang="nb-NO" sz="1200" dirty="0">
                <a:latin typeface="Arial" panose="020B0604020202020204" pitchFamily="34" charset="0"/>
                <a:cs typeface="Arial" panose="020B0604020202020204" pitchFamily="34" charset="0"/>
              </a:rPr>
              <a:t>Hostehygiene</a:t>
            </a:r>
          </a:p>
          <a:p>
            <a:pPr marL="1600200" lvl="2" indent="-457200">
              <a:buFontTx/>
              <a:buChar char="-"/>
            </a:pPr>
            <a:r>
              <a:rPr lang="nb-NO" sz="1200" dirty="0">
                <a:latin typeface="Arial" panose="020B0604020202020204" pitchFamily="34" charset="0"/>
                <a:cs typeface="Arial" panose="020B0604020202020204" pitchFamily="34" charset="0"/>
              </a:rPr>
              <a:t>Munnbind</a:t>
            </a:r>
          </a:p>
          <a:p>
            <a:pPr marL="457200" indent="-457200">
              <a:buFontTx/>
              <a:buChar char="-"/>
            </a:pPr>
            <a:r>
              <a:rPr lang="nb-NO" sz="1200" dirty="0"/>
              <a:t>Refleksjon</a:t>
            </a:r>
          </a:p>
          <a:p>
            <a:pPr marL="457200" indent="-457200">
              <a:buFontTx/>
              <a:buChar char="-"/>
            </a:pPr>
            <a:endParaRPr lang="nb-NO" sz="1600" dirty="0"/>
          </a:p>
          <a:p>
            <a:pPr marL="457200" indent="-457200">
              <a:buFontTx/>
              <a:buChar char="-"/>
            </a:pPr>
            <a:endParaRPr lang="nb-NO" sz="1600" dirty="0"/>
          </a:p>
          <a:p>
            <a:pPr marL="457200" indent="-457200">
              <a:buFontTx/>
              <a:buChar char="-"/>
            </a:pPr>
            <a:endParaRPr lang="nb-NO" sz="1600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084140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18A0DC38-CB6E-4E7D-802C-E180B3C20B0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5360" y="3472"/>
            <a:ext cx="7920880" cy="6737895"/>
          </a:xfrm>
        </p:spPr>
        <p:txBody>
          <a:bodyPr/>
          <a:lstStyle/>
          <a:p>
            <a:r>
              <a:rPr lang="nb-NO" dirty="0"/>
              <a:t>Referanse</a:t>
            </a:r>
          </a:p>
          <a:p>
            <a:pPr marL="457200" indent="-457200">
              <a:buAutoNum type="arabicPeriod"/>
            </a:pPr>
            <a:r>
              <a:rPr lang="nb-NO" sz="900" dirty="0">
                <a:hlinkClick r:id="rId2"/>
              </a:rPr>
              <a:t>https://sml.snl.no/smittevern</a:t>
            </a:r>
            <a:endParaRPr lang="nb-NO" sz="900" dirty="0"/>
          </a:p>
          <a:p>
            <a:pPr marL="457200" indent="-457200">
              <a:buAutoNum type="arabicPeriod"/>
            </a:pPr>
            <a:r>
              <a:rPr lang="nb-NO" sz="900" dirty="0">
                <a:hlinkClick r:id="rId3"/>
              </a:rPr>
              <a:t>https://sml.snl.no/koronavirus</a:t>
            </a:r>
            <a:endParaRPr lang="nb-NO" sz="900" dirty="0"/>
          </a:p>
          <a:p>
            <a:pPr marL="457200" indent="-457200">
              <a:buAutoNum type="arabicPeriod"/>
            </a:pPr>
            <a:r>
              <a:rPr lang="nb-NO" sz="900" dirty="0">
                <a:hlinkClick r:id="rId4"/>
              </a:rPr>
              <a:t>https://www.fhi.no/nettpub/coronavirus/fakta-og-kunnskap-om-covid-19/fakta-om-koronavirus-coronavirus-2019-ncov/?term=&amp;h=1</a:t>
            </a:r>
            <a:endParaRPr lang="nb-NO" sz="900" dirty="0"/>
          </a:p>
          <a:p>
            <a:pPr marL="457200" indent="-457200">
              <a:buAutoNum type="arabicPeriod"/>
            </a:pPr>
            <a:r>
              <a:rPr lang="nb-NO" sz="900" dirty="0">
                <a:hlinkClick r:id="rId5"/>
              </a:rPr>
              <a:t>https://www.who.int/emergencies/diseases/novel-coronavirus-2019/question-and-answers-hub/q-a-detail/coronavirus-disease-covid-19#:~:text=protect</a:t>
            </a:r>
            <a:endParaRPr lang="nb-NO" sz="900" dirty="0"/>
          </a:p>
          <a:p>
            <a:pPr marL="457200" indent="-457200">
              <a:buAutoNum type="arabicPeriod"/>
            </a:pPr>
            <a:r>
              <a:rPr lang="nb-NO" sz="900" dirty="0">
                <a:hlinkClick r:id="rId6"/>
              </a:rPr>
              <a:t>https://www.trondheim.kommune.no/aktuelt/nyheter/korona/isolasjon-eller-karantene---hva-er-hva/</a:t>
            </a:r>
            <a:endParaRPr lang="nb-NO" sz="900" dirty="0"/>
          </a:p>
          <a:p>
            <a:pPr marL="457200" indent="-457200">
              <a:buAutoNum type="arabicPeriod"/>
            </a:pPr>
            <a:r>
              <a:rPr lang="nb-NO" sz="900" dirty="0">
                <a:hlinkClick r:id="rId7"/>
              </a:rPr>
              <a:t>https://www.fhi.no/nettpub/coronavirus/testing-og-oppfolging-av-smittede/smittesporing/</a:t>
            </a:r>
            <a:endParaRPr lang="nb-NO" sz="900" dirty="0"/>
          </a:p>
          <a:p>
            <a:pPr marL="457200" indent="-457200">
              <a:buAutoNum type="arabicPeriod"/>
            </a:pPr>
            <a:r>
              <a:rPr lang="nb-NO" sz="900" dirty="0">
                <a:hlinkClick r:id="rId8"/>
              </a:rPr>
              <a:t>https://www.fhi.no/nettpub/coronavirus/testing-og-oppfolging-av-smittede/definisjoner-av-mistenkte-og-bekreftede-tilfeller-med-koronavirus-coronavir/?term=&amp;h=1</a:t>
            </a:r>
            <a:endParaRPr lang="nb-NO" sz="900" dirty="0"/>
          </a:p>
          <a:p>
            <a:pPr marL="457200" indent="-457200">
              <a:buAutoNum type="arabicPeriod"/>
            </a:pPr>
            <a:r>
              <a:rPr lang="nb-NO" sz="900" dirty="0">
                <a:hlinkClick r:id="rId9"/>
              </a:rPr>
              <a:t>https://forskning.no/sykdommer-virus/hvem-er-egentlig-i-risikogruppen-for-korona/1659901</a:t>
            </a:r>
            <a:endParaRPr lang="nb-NO" sz="900" dirty="0"/>
          </a:p>
          <a:p>
            <a:pPr marL="457200" indent="-457200">
              <a:buAutoNum type="arabicPeriod"/>
            </a:pPr>
            <a:r>
              <a:rPr lang="nb-NO" sz="900" dirty="0">
                <a:hlinkClick r:id="rId10"/>
              </a:rPr>
              <a:t>https://www.lo.no/hva-vi-mener/lo-advokatene/nyheter-fra-lo-advokatene/personvern_og_korona_i_arbeidslivet/</a:t>
            </a:r>
            <a:endParaRPr lang="nb-NO" sz="900" dirty="0"/>
          </a:p>
          <a:p>
            <a:pPr marL="457200" indent="-457200">
              <a:buAutoNum type="arabicPeriod"/>
            </a:pPr>
            <a:r>
              <a:rPr lang="nb-NO" sz="900" dirty="0">
                <a:hlinkClick r:id="rId11"/>
              </a:rPr>
              <a:t>https://www.fhi.no/sv/smittsomme-sykdommer/corona/meldinger/publikumstelefon/</a:t>
            </a:r>
            <a:endParaRPr lang="nb-NO" sz="900" dirty="0"/>
          </a:p>
          <a:p>
            <a:pPr marL="457200" indent="-457200">
              <a:buAutoNum type="arabicPeriod"/>
            </a:pPr>
            <a:r>
              <a:rPr lang="nb-NO" sz="900" dirty="0">
                <a:hlinkClick r:id="rId12"/>
              </a:rPr>
              <a:t>https://www.lorenskog.kommune.no/siste-nytt/digital-timebestilling-av-koronatest.115063.aspx</a:t>
            </a:r>
            <a:endParaRPr lang="nb-NO" sz="900" dirty="0"/>
          </a:p>
          <a:p>
            <a:pPr marL="457200" indent="-457200">
              <a:buAutoNum type="arabicPeriod"/>
            </a:pPr>
            <a:r>
              <a:rPr lang="nb-NO" sz="900" dirty="0">
                <a:hlinkClick r:id="rId13"/>
              </a:rPr>
              <a:t>https://ngough-bioserendipity.medium.com/social-interaction-bubbles-for-indoor-visits-during-covid-19-b7993a6af8dc</a:t>
            </a:r>
            <a:endParaRPr lang="nb-NO" sz="900" dirty="0"/>
          </a:p>
          <a:p>
            <a:pPr marL="457200" indent="-457200">
              <a:buAutoNum type="arabicPeriod"/>
            </a:pPr>
            <a:r>
              <a:rPr lang="nb-NO" sz="900" dirty="0">
                <a:hlinkClick r:id="rId14"/>
              </a:rPr>
              <a:t>https://www.fhi.no/contentassets/37298bcaf6724377b68018cfd7db4309/vedlegg/norsk_generell-informasjon-korona.pdf</a:t>
            </a:r>
            <a:endParaRPr lang="nb-NO" sz="900" dirty="0"/>
          </a:p>
          <a:p>
            <a:pPr marL="457200" indent="-457200">
              <a:buAutoNum type="arabicPeriod"/>
            </a:pPr>
            <a:r>
              <a:rPr lang="nb-NO" sz="900" dirty="0">
                <a:hlinkClick r:id="rId15"/>
              </a:rPr>
              <a:t>https://ndla.no/nb/subjects/subject:24/topic:1:183731/topic:1:184448/resource:1:4035?filters=urn:filter:2cbe8089-7d7b-407f-8f04-fbfdc116abc1</a:t>
            </a:r>
            <a:endParaRPr lang="nb-NO" sz="900" dirty="0"/>
          </a:p>
          <a:p>
            <a:pPr marL="457200" indent="-457200">
              <a:buAutoNum type="arabicPeriod"/>
            </a:pPr>
            <a:r>
              <a:rPr lang="nb-NO" sz="900" dirty="0">
                <a:hlinkClick r:id="rId16"/>
              </a:rPr>
              <a:t>https://displaysystem.no/gratis-corona-virus-informasjons-plakater/</a:t>
            </a:r>
            <a:endParaRPr lang="nb-NO" sz="900" dirty="0"/>
          </a:p>
          <a:p>
            <a:pPr marL="457200" indent="-457200">
              <a:buAutoNum type="arabicPeriod"/>
            </a:pPr>
            <a:r>
              <a:rPr lang="nb-NO" sz="900" dirty="0">
                <a:hlinkClick r:id="rId17"/>
              </a:rPr>
              <a:t>https://www.umms.org/-/media/images/umms/coronavirus/what-to-know/treatment/medicine.jpg?h=310&amp;w=546&amp;la=en&amp;hash=0B1F9FCFEC5B3D37C84E849EE87CEDB9247E3635</a:t>
            </a:r>
            <a:endParaRPr lang="nb-NO" sz="900" dirty="0"/>
          </a:p>
          <a:p>
            <a:pPr marL="457200" indent="-457200">
              <a:buAutoNum type="arabicPeriod"/>
            </a:pPr>
            <a:r>
              <a:rPr lang="nb-NO" sz="900" dirty="0">
                <a:hlinkClick r:id="rId18"/>
              </a:rPr>
              <a:t>https://premium.vgc.no/v2/images/c4a00217-f7e0-431a-8aa5-bc6ebb812bc1?fit=crop&amp;h=960&amp;w=1440&amp;s=f8d08e51e8b2bd414b3b935f229d4897f8b296b0</a:t>
            </a:r>
            <a:endParaRPr lang="nb-NO" sz="900" dirty="0"/>
          </a:p>
          <a:p>
            <a:pPr marL="457200" indent="-457200">
              <a:buAutoNum type="arabicPeriod"/>
            </a:pPr>
            <a:r>
              <a:rPr lang="nb-NO" sz="900" dirty="0">
                <a:hlinkClick r:id="rId19"/>
              </a:rPr>
              <a:t>https://nla.instructure.com/courses/1943/pages/hostehygiene?module_item_id=9242</a:t>
            </a:r>
            <a:endParaRPr lang="nb-NO" sz="900" dirty="0"/>
          </a:p>
          <a:p>
            <a:pPr marL="457200" indent="-457200">
              <a:buAutoNum type="arabicPeriod"/>
            </a:pPr>
            <a:r>
              <a:rPr lang="nb-NO" sz="900" dirty="0">
                <a:hlinkClick r:id="rId20"/>
              </a:rPr>
              <a:t>https://www.ambio.no/wp-content/uploads/2020/03/HYGIENE.jpg</a:t>
            </a:r>
            <a:endParaRPr lang="nb-NO" sz="900" dirty="0"/>
          </a:p>
          <a:p>
            <a:pPr marL="457200" indent="-457200">
              <a:buAutoNum type="arabicPeriod"/>
            </a:pPr>
            <a:r>
              <a:rPr lang="nb-NO" sz="900" dirty="0">
                <a:hlinkClick r:id="rId21"/>
              </a:rPr>
              <a:t>https://dinoppvekst.no/wp-content/uploads/2018/11/din_oppvekst_vare_tiltak.png</a:t>
            </a:r>
            <a:endParaRPr lang="nb-NO" sz="900" dirty="0"/>
          </a:p>
          <a:p>
            <a:pPr marL="457200" indent="-457200">
              <a:buAutoNum type="arabicPeriod"/>
            </a:pPr>
            <a:r>
              <a:rPr lang="nb-NO" sz="900" dirty="0">
                <a:hlinkClick r:id="rId22"/>
              </a:rPr>
              <a:t>https://www.youtube.com/watch?v=TkjnUWvF4M4</a:t>
            </a:r>
            <a:endParaRPr lang="nb-NO" sz="900" dirty="0"/>
          </a:p>
          <a:p>
            <a:pPr marL="457200" indent="-457200">
              <a:buAutoNum type="arabicPeriod"/>
            </a:pPr>
            <a:r>
              <a:rPr lang="nb-NO" sz="900" dirty="0">
                <a:hlinkClick r:id="rId23"/>
              </a:rPr>
              <a:t>https://www.youtube.com/watch?v=XywY2QSGMDY&amp;t=1s</a:t>
            </a:r>
            <a:endParaRPr lang="nb-NO" sz="900" dirty="0"/>
          </a:p>
          <a:p>
            <a:pPr marL="457200" indent="-457200">
              <a:buAutoNum type="arabicPeriod"/>
            </a:pPr>
            <a:endParaRPr lang="nb-NO" sz="1100" dirty="0"/>
          </a:p>
          <a:p>
            <a:pPr marL="457200" indent="-457200">
              <a:buAutoNum type="arabicPeriod"/>
            </a:pPr>
            <a:endParaRPr lang="nb-NO" sz="1100" dirty="0"/>
          </a:p>
          <a:p>
            <a:pPr marL="457200" indent="-457200">
              <a:buAutoNum type="arabicPeriod"/>
            </a:pPr>
            <a:endParaRPr lang="nb-NO" sz="1100" dirty="0"/>
          </a:p>
          <a:p>
            <a:pPr marL="457200" indent="-457200">
              <a:buAutoNum type="arabicPeriod"/>
            </a:pPr>
            <a:endParaRPr lang="nb-NO" sz="1100" dirty="0"/>
          </a:p>
          <a:p>
            <a:pPr marL="457200" indent="-457200">
              <a:buAutoNum type="arabicPeriod"/>
            </a:pPr>
            <a:endParaRPr lang="nb-NO" sz="1400" dirty="0"/>
          </a:p>
          <a:p>
            <a:pPr marL="457200" indent="-457200">
              <a:buAutoNum type="arabicPeriod"/>
            </a:pPr>
            <a:endParaRPr lang="nb-NO" sz="1400" dirty="0"/>
          </a:p>
          <a:p>
            <a:pPr marL="457200" indent="-457200">
              <a:buAutoNum type="arabicPeriod"/>
            </a:pPr>
            <a:endParaRPr lang="nb-NO" sz="2000" dirty="0"/>
          </a:p>
          <a:p>
            <a:pPr marL="457200" indent="-457200">
              <a:buAutoNum type="arabicPeriod"/>
            </a:pPr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4025436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9B7C05DE-AC4E-4C1D-A4C3-8CD9221C098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95400" y="1406763"/>
            <a:ext cx="6768380" cy="3888830"/>
          </a:xfrm>
        </p:spPr>
        <p:txBody>
          <a:bodyPr/>
          <a:lstStyle/>
          <a:p>
            <a:r>
              <a:rPr lang="nb-NO" sz="4000" dirty="0"/>
              <a:t>Hva er smittevern?</a:t>
            </a:r>
          </a:p>
          <a:p>
            <a:r>
              <a:rPr lang="nb-NO" sz="2400" dirty="0"/>
              <a:t>Smittevern er alle tiltak som er med på å hindre at infeksjoner oppstår og spres i en befolkning.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47C832F0-7B1B-4AE1-A444-4BCDDA43B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68" y="3212976"/>
            <a:ext cx="3474157" cy="30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352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D77C77DE-0E6E-4430-8E77-D0737CE3887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9416" y="1268760"/>
            <a:ext cx="4536132" cy="3888830"/>
          </a:xfrm>
        </p:spPr>
        <p:txBody>
          <a:bodyPr/>
          <a:lstStyle/>
          <a:p>
            <a:r>
              <a:rPr lang="nb-NO" dirty="0"/>
              <a:t>Hva er tiltak?</a:t>
            </a:r>
          </a:p>
          <a:p>
            <a:r>
              <a:rPr lang="nb-NO" sz="2400" dirty="0"/>
              <a:t>- er noe regjeringen beslutter å gjøre på en bestemt måte</a:t>
            </a:r>
          </a:p>
          <a:p>
            <a:r>
              <a:rPr lang="nb-NO" sz="2400" dirty="0"/>
              <a:t>- en behandling som løser en bestemt situasjon</a:t>
            </a:r>
          </a:p>
          <a:p>
            <a:r>
              <a:rPr lang="nb-NO" sz="2400" dirty="0"/>
              <a:t>- en handlingsplan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2D975CED-E839-4D2B-9027-23837D337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9736" y="3402335"/>
            <a:ext cx="4343400" cy="27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578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14FCCBF5-BBBE-4623-A4FA-EAB2AA505AA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07367" y="188640"/>
            <a:ext cx="6480720" cy="3888830"/>
          </a:xfrm>
        </p:spPr>
        <p:txBody>
          <a:bodyPr/>
          <a:lstStyle/>
          <a:p>
            <a:r>
              <a:rPr lang="nb-NO" dirty="0"/>
              <a:t>Smitteverntiltak hele året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769403F9-245E-4A73-A2DF-4EC014A7D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2" y="908141"/>
            <a:ext cx="5761219" cy="576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2684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EED3E5F1-1962-4A05-B95A-B8B630016DE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10492" y="260648"/>
            <a:ext cx="4968552" cy="6552728"/>
          </a:xfrm>
        </p:spPr>
        <p:txBody>
          <a:bodyPr/>
          <a:lstStyle/>
          <a:p>
            <a:r>
              <a:rPr lang="nb-NO" dirty="0"/>
              <a:t>Smittekjeden</a:t>
            </a:r>
          </a:p>
          <a:p>
            <a:r>
              <a:rPr lang="nb-NO" sz="1600" dirty="0"/>
              <a:t>Smittekjeden er en beskrivelse av hvordan smitte overføres. Å hindre smitte vil si å bryte smittekjeden. Overføring av smitte kan skje på mange måter, men det må finnes et smittestoff, en smittekilde, en smittevei og en smittemottaker. </a:t>
            </a:r>
          </a:p>
          <a:p>
            <a:r>
              <a:rPr lang="nb-NO" sz="1600" b="1" dirty="0"/>
              <a:t>Smittestoff:</a:t>
            </a:r>
            <a:r>
              <a:rPr lang="nb-NO" sz="1600" dirty="0"/>
              <a:t> bakterier, virus (mikroorganismer, sopp)</a:t>
            </a:r>
          </a:p>
          <a:p>
            <a:r>
              <a:rPr lang="nb-NO" sz="1600" b="1" dirty="0"/>
              <a:t>Smittekilde:</a:t>
            </a:r>
            <a:r>
              <a:rPr lang="nb-NO" sz="1600" dirty="0"/>
              <a:t> mennesker, dyr, insekter, mat, drikke og materiale som har vært i kontakt med smittestoffer.</a:t>
            </a:r>
          </a:p>
          <a:p>
            <a:r>
              <a:rPr lang="nb-NO" sz="1600" b="1" dirty="0"/>
              <a:t>Smitteutgang: </a:t>
            </a:r>
            <a:r>
              <a:rPr lang="nb-NO" sz="1600" dirty="0"/>
              <a:t>væske fra øyne, nese, svelg og lunger, avføring, urin, sæd, blod, åpne sår og byller</a:t>
            </a:r>
          </a:p>
          <a:p>
            <a:r>
              <a:rPr lang="nb-NO" sz="1600" b="1" dirty="0"/>
              <a:t>Smittemåte:</a:t>
            </a:r>
          </a:p>
          <a:p>
            <a:r>
              <a:rPr lang="nb-NO" sz="1600" dirty="0"/>
              <a:t>direkte - kyss, klem, håndtrykk eller samleie</a:t>
            </a:r>
          </a:p>
          <a:p>
            <a:r>
              <a:rPr lang="nb-NO" sz="1600" dirty="0"/>
              <a:t>indirekte - dørhåndtak, heisknapp, handlevogn, kaffetrakter m.m.</a:t>
            </a:r>
          </a:p>
          <a:p>
            <a:r>
              <a:rPr lang="nb-NO" sz="1600" b="1" dirty="0"/>
              <a:t>Smitteinngang:</a:t>
            </a:r>
            <a:r>
              <a:rPr lang="nb-NO" sz="1600" dirty="0"/>
              <a:t> munn, sår og rifter</a:t>
            </a:r>
          </a:p>
          <a:p>
            <a:r>
              <a:rPr lang="nb-NO" sz="1600" b="1" dirty="0"/>
              <a:t>Smittemottaker:</a:t>
            </a:r>
            <a:r>
              <a:rPr lang="nb-NO" sz="1600" dirty="0"/>
              <a:t> mennesker (og dyr)</a:t>
            </a:r>
          </a:p>
          <a:p>
            <a:br>
              <a:rPr lang="nb-NO" sz="1600" dirty="0"/>
            </a:br>
            <a:r>
              <a:rPr lang="nb-NO" sz="1600" dirty="0">
                <a:solidFill>
                  <a:schemeClr val="tx1"/>
                </a:solidFill>
              </a:rPr>
              <a:t>Den usynlige utfordringen I – Håndhygiene:</a:t>
            </a:r>
          </a:p>
          <a:p>
            <a:r>
              <a:rPr lang="nb-NO" sz="1600" dirty="0">
                <a:hlinkClick r:id="rId2"/>
              </a:rPr>
              <a:t>https://www.youtube.com/watch?v=TkjnUWvF4M4</a:t>
            </a:r>
            <a:endParaRPr lang="nb-NO" sz="1600" dirty="0"/>
          </a:p>
          <a:p>
            <a:endParaRPr lang="nb-NO" sz="1600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C48027AA-62BF-42B2-9357-303A15051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7888" y="697616"/>
            <a:ext cx="5879976" cy="560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0094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5215D08B-8D7D-4885-A705-CA0D66889E2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5360" y="476672"/>
            <a:ext cx="7272808" cy="6120680"/>
          </a:xfrm>
        </p:spPr>
        <p:txBody>
          <a:bodyPr/>
          <a:lstStyle/>
          <a:p>
            <a:r>
              <a:rPr lang="nb-NO" dirty="0"/>
              <a:t>Hvorfor er smittevern viktig?</a:t>
            </a:r>
          </a:p>
          <a:p>
            <a:pPr marL="342900" indent="-342900">
              <a:buFontTx/>
              <a:buChar char="-"/>
            </a:pPr>
            <a:r>
              <a:rPr lang="nb-NO" sz="1400" dirty="0"/>
              <a:t>Forebygge smitte</a:t>
            </a:r>
          </a:p>
          <a:p>
            <a:pPr marL="342900" indent="-342900">
              <a:buFontTx/>
              <a:buChar char="-"/>
            </a:pPr>
            <a:r>
              <a:rPr lang="nb-NO" sz="1400" dirty="0"/>
              <a:t>Forebygge sykdom</a:t>
            </a:r>
          </a:p>
          <a:p>
            <a:pPr marL="342900" indent="-342900">
              <a:buFontTx/>
              <a:buChar char="-"/>
            </a:pPr>
            <a:r>
              <a:rPr lang="nb-NO" sz="1400" dirty="0"/>
              <a:t>Forebygge unødig dødsfall</a:t>
            </a:r>
          </a:p>
          <a:p>
            <a:pPr marL="342900" indent="-342900">
              <a:buFontTx/>
              <a:buChar char="-"/>
            </a:pPr>
            <a:endParaRPr lang="nb-NO" sz="1400" dirty="0"/>
          </a:p>
          <a:p>
            <a:r>
              <a:rPr lang="nb-NO" sz="1400" b="1" dirty="0"/>
              <a:t>Hvordan bryte smittekjeden?</a:t>
            </a:r>
          </a:p>
          <a:p>
            <a:pPr marL="285750" indent="-285750">
              <a:buFontTx/>
              <a:buChar char="-"/>
            </a:pPr>
            <a:r>
              <a:rPr lang="nb-NO" sz="1400" dirty="0"/>
              <a:t>Vask hender ofte</a:t>
            </a:r>
          </a:p>
          <a:p>
            <a:pPr marL="285750" indent="-285750">
              <a:buFontTx/>
              <a:buChar char="-"/>
            </a:pPr>
            <a:r>
              <a:rPr lang="nb-NO" sz="1400" dirty="0"/>
              <a:t>Ikke drikke av samme kopp </a:t>
            </a:r>
          </a:p>
          <a:p>
            <a:r>
              <a:rPr lang="nb-NO" sz="1400" dirty="0"/>
              <a:t>eller flaske som andre</a:t>
            </a:r>
          </a:p>
          <a:p>
            <a:pPr marL="285750" indent="-285750">
              <a:buFontTx/>
              <a:buChar char="-"/>
            </a:pPr>
            <a:r>
              <a:rPr lang="nb-NO" sz="1400" dirty="0"/>
              <a:t>Ha god hygiene når du håndterer</a:t>
            </a:r>
          </a:p>
          <a:p>
            <a:r>
              <a:rPr lang="nb-NO" sz="1400" dirty="0"/>
              <a:t>og lager mat</a:t>
            </a:r>
          </a:p>
          <a:p>
            <a:pPr marL="285750" indent="-285750">
              <a:buFontTx/>
              <a:buChar char="-"/>
            </a:pPr>
            <a:r>
              <a:rPr lang="nb-NO" sz="1400" dirty="0"/>
              <a:t>Bruk beskyttelse ved samleie</a:t>
            </a:r>
          </a:p>
          <a:p>
            <a:pPr marL="285750" indent="-285750">
              <a:buFontTx/>
              <a:buChar char="-"/>
            </a:pPr>
            <a:r>
              <a:rPr lang="nb-NO" sz="1400" dirty="0"/>
              <a:t>Ha god hostehygiene</a:t>
            </a:r>
          </a:p>
          <a:p>
            <a:pPr marL="285750" indent="-285750">
              <a:buFontTx/>
              <a:buChar char="-"/>
            </a:pPr>
            <a:r>
              <a:rPr lang="nb-NO" sz="1400" dirty="0"/>
              <a:t>Rengjør hjem og arbeidsstasjon jevnlig</a:t>
            </a:r>
          </a:p>
          <a:p>
            <a:pPr marL="285750" indent="-285750">
              <a:buFontTx/>
              <a:buChar char="-"/>
            </a:pPr>
            <a:r>
              <a:rPr lang="nb-NO" sz="1400" dirty="0"/>
              <a:t>Ha god personlig hygiene</a:t>
            </a:r>
          </a:p>
          <a:p>
            <a:endParaRPr lang="nb-NO" sz="1400" dirty="0"/>
          </a:p>
          <a:p>
            <a:r>
              <a:rPr lang="nb-NO" sz="1400" dirty="0">
                <a:solidFill>
                  <a:schemeClr val="tx1"/>
                </a:solidFill>
              </a:rPr>
              <a:t>Den usynlige utfordringen II – Hansker erstatter ikke håndhygiene:</a:t>
            </a:r>
          </a:p>
          <a:p>
            <a:r>
              <a:rPr lang="nb-NO" sz="1400" dirty="0">
                <a:hlinkClick r:id="rId2"/>
              </a:rPr>
              <a:t>https://www.youtube.com/watch?v=XywY2QSGMDY&amp;t=1s</a:t>
            </a:r>
            <a:endParaRPr lang="nb-NO" sz="1400" dirty="0"/>
          </a:p>
          <a:p>
            <a:endParaRPr lang="nb-NO" sz="1400" dirty="0"/>
          </a:p>
          <a:p>
            <a:pPr marL="285750" indent="-285750">
              <a:buFontTx/>
              <a:buChar char="-"/>
            </a:pPr>
            <a:endParaRPr lang="nb-NO" sz="1800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233B2AF8-28C8-4483-8015-7AB16F96B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120" y="1412776"/>
            <a:ext cx="7920880" cy="445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090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C75A48F7-6106-4051-9E1E-2C9D18BCB6C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5360" y="260648"/>
            <a:ext cx="8856984" cy="6192688"/>
          </a:xfrm>
        </p:spPr>
        <p:txBody>
          <a:bodyPr/>
          <a:lstStyle/>
          <a:p>
            <a:r>
              <a:rPr lang="nb-NO" dirty="0"/>
              <a:t>Hva er Covid-19 (korona)?</a:t>
            </a:r>
          </a:p>
          <a:p>
            <a:r>
              <a:rPr lang="nb-NO" sz="2000" dirty="0"/>
              <a:t>Covid-19 er en sykdom som forårsaker mild forkjølelse i alle aldersgrupper. De fleste som blir smittet, utvikler mild til moderat sykdom og blir friske uten å måtte på sykehus. I noen tilfeller kan viruset føre til lungebetennelse og død. Særlig de som er eldre eller syke fra før, kan bli svært syke. Derfor er det viktig at alle bidrar til å bremse spredningen av smitte i samfunnet.</a:t>
            </a:r>
          </a:p>
          <a:p>
            <a:r>
              <a:rPr lang="nb-NO" sz="2000" dirty="0"/>
              <a:t>Dersom du har blitt smittet kan det ta 0 til 14 dager før du får symptomer. Vanligvis tar det 5 til 6 dager. Man er mest smittsom for andre mens man har symptomer. Feber, hoste og tung pust er de vanligste symptomene.</a:t>
            </a:r>
          </a:p>
          <a:p>
            <a:r>
              <a:rPr lang="nb-NO" sz="2000" u="sng" dirty="0"/>
              <a:t>Viruset smitter via:</a:t>
            </a:r>
          </a:p>
          <a:p>
            <a:pPr marL="342900" indent="-342900">
              <a:buFontTx/>
              <a:buChar char="-"/>
            </a:pPr>
            <a:r>
              <a:rPr lang="nb-NO" sz="2000" dirty="0"/>
              <a:t>dråpesmitte, altså at man utsettes for små dråper fra hosting, nysing eller spytting</a:t>
            </a:r>
          </a:p>
          <a:p>
            <a:pPr marL="342900" indent="-342900">
              <a:buFontTx/>
              <a:buChar char="-"/>
            </a:pPr>
            <a:r>
              <a:rPr lang="nb-NO" sz="2000" dirty="0"/>
              <a:t>luftsmitte, spredning av små virusholdige dråper/partikler som svever i luften (dråpesmitte gjennom luften)</a:t>
            </a:r>
          </a:p>
          <a:p>
            <a:pPr marL="342900" indent="-342900">
              <a:buFontTx/>
              <a:buChar char="-"/>
            </a:pPr>
            <a:r>
              <a:rPr lang="nb-NO" sz="2000" dirty="0"/>
              <a:t>kontaktsmitte, fysisk kontakt, direkte (person til person) eller indirekte (person til person via for eksempel dørhåndtak)</a:t>
            </a:r>
          </a:p>
          <a:p>
            <a:pPr marL="342900" indent="-342900">
              <a:buFontTx/>
              <a:buChar char="-"/>
            </a:pPr>
            <a:endParaRPr lang="nb-NO" sz="2000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5B3FCE33-0B3E-4FF2-8AA3-784E9DE8C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6427" y="0"/>
            <a:ext cx="2885572" cy="249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396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C4CDDF15-90E2-4CD0-A32D-BB9CF87DF17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-1" y="0"/>
            <a:ext cx="8335543" cy="6857578"/>
          </a:xfrm>
        </p:spPr>
        <p:txBody>
          <a:bodyPr/>
          <a:lstStyle/>
          <a:p>
            <a:r>
              <a:rPr lang="nb-NO" sz="3200" dirty="0"/>
              <a:t>Symptomer på Covid-19</a:t>
            </a:r>
          </a:p>
          <a:p>
            <a:pPr>
              <a:lnSpc>
                <a:spcPct val="100000"/>
              </a:lnSpc>
            </a:pPr>
            <a:r>
              <a:rPr lang="nb-NO" sz="1050" dirty="0"/>
              <a:t>Covid-19 rammer forskjellige folk på forskjellige måter. De fleste som blir smittet, utvikler mild til moderat sykdom og blir friske uten å måtte på sykehus.</a:t>
            </a:r>
          </a:p>
          <a:p>
            <a:pPr>
              <a:lnSpc>
                <a:spcPct val="100000"/>
              </a:lnSpc>
            </a:pPr>
            <a:r>
              <a:rPr lang="nb-NO" sz="1050" b="1" dirty="0"/>
              <a:t>Vanlige symptomer: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050" dirty="0"/>
              <a:t>feber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050" dirty="0"/>
              <a:t>tørrhoste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050" dirty="0"/>
              <a:t>tretthet</a:t>
            </a:r>
          </a:p>
          <a:p>
            <a:pPr>
              <a:lnSpc>
                <a:spcPct val="100000"/>
              </a:lnSpc>
            </a:pPr>
            <a:r>
              <a:rPr lang="nb-NO" sz="1050" b="1" dirty="0"/>
              <a:t>Mindre vanlige symptomer: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050" dirty="0"/>
              <a:t>verk og smerter i kroppen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050" dirty="0"/>
              <a:t>sår hals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050" dirty="0"/>
              <a:t>diaré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050" dirty="0"/>
              <a:t>øyekatarr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050" dirty="0"/>
              <a:t>hodepine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050" dirty="0"/>
              <a:t>tap av smaks- eller luktesans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050" dirty="0"/>
              <a:t>utslett på huden eller misfarging av fingre eller tær</a:t>
            </a:r>
          </a:p>
          <a:p>
            <a:pPr>
              <a:lnSpc>
                <a:spcPct val="100000"/>
              </a:lnSpc>
            </a:pPr>
            <a:r>
              <a:rPr lang="nb-NO" sz="1050" b="1" dirty="0"/>
              <a:t>Alvorlige symptomer: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050" dirty="0"/>
              <a:t>pustevansker eller andpustenhet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050" dirty="0"/>
              <a:t>brystsmerter eller trykk i brystet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050" dirty="0"/>
              <a:t>tap av tale- eller bevegelsesevne</a:t>
            </a:r>
          </a:p>
          <a:p>
            <a:pPr>
              <a:lnSpc>
                <a:spcPct val="100000"/>
              </a:lnSpc>
            </a:pPr>
            <a:r>
              <a:rPr lang="nb-NO" sz="1050" dirty="0"/>
              <a:t>Oppsøk lege med en gang hvis du har alvorlige symptomer. Ring alltid før du besøker legekontoret eller andre helsetjenester.</a:t>
            </a:r>
          </a:p>
          <a:p>
            <a:pPr>
              <a:lnSpc>
                <a:spcPct val="100000"/>
              </a:lnSpc>
            </a:pPr>
            <a:r>
              <a:rPr lang="nb-NO" sz="1050" dirty="0"/>
              <a:t>Personer som har milde symptomer, men som ellers er friske, bør holde seg hjemme.</a:t>
            </a:r>
          </a:p>
          <a:p>
            <a:pPr>
              <a:lnSpc>
                <a:spcPct val="100000"/>
              </a:lnSpc>
            </a:pPr>
            <a:r>
              <a:rPr lang="nb-NO" sz="1050" dirty="0"/>
              <a:t>I gjennomsnitt tar det 5–6 dager fra en person blir smittet av viruset, til vedkommende utvikler symptomer. Det kan imidlertid ta opptil 14 dager.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670DFE2F-AD77-4C8F-B026-6C33DD3B2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5543" y="-1538"/>
            <a:ext cx="3857151" cy="6857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136239"/>
      </p:ext>
    </p:extLst>
  </p:cSld>
  <p:clrMapOvr>
    <a:masterClrMapping/>
  </p:clrMapOvr>
</p:sld>
</file>

<file path=ppt/theme/theme1.xml><?xml version="1.0" encoding="utf-8"?>
<a:theme xmlns:a="http://schemas.openxmlformats.org/drawingml/2006/main" name="Startsider">
  <a:themeElements>
    <a:clrScheme name="Lørenskog kommune">
      <a:dk1>
        <a:srgbClr val="53565B"/>
      </a:dk1>
      <a:lt1>
        <a:srgbClr val="FFFFFF"/>
      </a:lt1>
      <a:dk2>
        <a:srgbClr val="646464"/>
      </a:dk2>
      <a:lt2>
        <a:srgbClr val="E7E6E6"/>
      </a:lt2>
      <a:accent1>
        <a:srgbClr val="A3DCE7"/>
      </a:accent1>
      <a:accent2>
        <a:srgbClr val="FAA749"/>
      </a:accent2>
      <a:accent3>
        <a:srgbClr val="A5A5A5"/>
      </a:accent3>
      <a:accent4>
        <a:srgbClr val="FFDE40"/>
      </a:accent4>
      <a:accent5>
        <a:srgbClr val="51C6D8"/>
      </a:accent5>
      <a:accent6>
        <a:srgbClr val="B3CC43"/>
      </a:accent6>
      <a:hlink>
        <a:srgbClr val="2E6FFF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anchor="t" anchorCtr="0">
        <a:norm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Lorenskog_kommune.pptx [Skrivebeskyttet]" id="{1CD46124-D024-4954-833E-9E9957E46AE8}" vid="{10AD0F71-2455-46BD-AFE1-1CDD9DC77D9C}"/>
    </a:ext>
  </a:extLst>
</a:theme>
</file>

<file path=ppt/theme/theme2.xml><?xml version="1.0" encoding="utf-8"?>
<a:theme xmlns:a="http://schemas.openxmlformats.org/drawingml/2006/main" name="Temasid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orenskog_kommune.pptx [Skrivebeskyttet]" id="{1CD46124-D024-4954-833E-9E9957E46AE8}" vid="{8E0A65CA-56DA-4E81-A1B2-4A95F9212FFE}"/>
    </a:ext>
  </a:extLst>
</a:theme>
</file>

<file path=ppt/theme/theme3.xml><?xml version="1.0" encoding="utf-8"?>
<a:theme xmlns:a="http://schemas.openxmlformats.org/drawingml/2006/main" name="Tekstsider">
  <a:themeElements>
    <a:clrScheme name="Lørenskog kommune">
      <a:dk1>
        <a:srgbClr val="53565B"/>
      </a:dk1>
      <a:lt1>
        <a:srgbClr val="FFFFFF"/>
      </a:lt1>
      <a:dk2>
        <a:srgbClr val="646464"/>
      </a:dk2>
      <a:lt2>
        <a:srgbClr val="E7E6E6"/>
      </a:lt2>
      <a:accent1>
        <a:srgbClr val="A3DCE7"/>
      </a:accent1>
      <a:accent2>
        <a:srgbClr val="FAA749"/>
      </a:accent2>
      <a:accent3>
        <a:srgbClr val="A5A5A5"/>
      </a:accent3>
      <a:accent4>
        <a:srgbClr val="FFDE40"/>
      </a:accent4>
      <a:accent5>
        <a:srgbClr val="51C6D8"/>
      </a:accent5>
      <a:accent6>
        <a:srgbClr val="B3CC43"/>
      </a:accent6>
      <a:hlink>
        <a:srgbClr val="2E6FFF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orenskog_kommune.pptx [Skrivebeskyttet]" id="{1CD46124-D024-4954-833E-9E9957E46AE8}" vid="{F4B8DF60-FA63-41BD-ADDD-6E112693E6B4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61458D3591B8644A82512BEA1D89A76" ma:contentTypeVersion="11" ma:contentTypeDescription="Opprett et nytt dokument." ma:contentTypeScope="" ma:versionID="4b7f402af217b89a6fb54fea7a98e94e">
  <xsd:schema xmlns:xsd="http://www.w3.org/2001/XMLSchema" xmlns:xs="http://www.w3.org/2001/XMLSchema" xmlns:p="http://schemas.microsoft.com/office/2006/metadata/properties" xmlns:ns3="3411dc8f-0fe0-4a2d-90a0-3b4f4e2a8d80" xmlns:ns4="7976943f-7ba4-4bb9-bf12-5b34a7883c4d" targetNamespace="http://schemas.microsoft.com/office/2006/metadata/properties" ma:root="true" ma:fieldsID="755a13896f62fd6387d3cfd3654f1cbe" ns3:_="" ns4:_="">
    <xsd:import namespace="3411dc8f-0fe0-4a2d-90a0-3b4f4e2a8d80"/>
    <xsd:import namespace="7976943f-7ba4-4bb9-bf12-5b34a7883c4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11dc8f-0fe0-4a2d-90a0-3b4f4e2a8d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76943f-7ba4-4bb9-bf12-5b34a7883c4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Hash for deling av tips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7EF2CBD-554F-4E55-9308-285CB4F564A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411dc8f-0fe0-4a2d-90a0-3b4f4e2a8d80"/>
    <ds:schemaRef ds:uri="7976943f-7ba4-4bb9-bf12-5b34a7883c4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5F3028E-03A1-4E9D-B3C4-2F0FA2B9936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3EE8EA2-34E3-4686-B968-A175F244CDF0}">
  <ds:schemaRefs>
    <ds:schemaRef ds:uri="http://purl.org/dc/elements/1.1/"/>
    <ds:schemaRef ds:uri="http://schemas.microsoft.com/office/2006/metadata/properties"/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7976943f-7ba4-4bb9-bf12-5b34a7883c4d"/>
    <ds:schemaRef ds:uri="3411dc8f-0fe0-4a2d-90a0-3b4f4e2a8d80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Lorenskog_kommune</Template>
  <TotalTime>3683</TotalTime>
  <Words>2090</Words>
  <Application>Microsoft Office PowerPoint</Application>
  <PresentationFormat>Widescreen</PresentationFormat>
  <Paragraphs>208</Paragraphs>
  <Slides>20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3</vt:i4>
      </vt:variant>
      <vt:variant>
        <vt:lpstr>Lysbildetitler</vt:lpstr>
      </vt:variant>
      <vt:variant>
        <vt:i4>20</vt:i4>
      </vt:variant>
    </vt:vector>
  </HeadingPairs>
  <TitlesOfParts>
    <vt:vector size="26" baseType="lpstr">
      <vt:lpstr>Arial</vt:lpstr>
      <vt:lpstr>Arial</vt:lpstr>
      <vt:lpstr>Calibri</vt:lpstr>
      <vt:lpstr>Startsider</vt:lpstr>
      <vt:lpstr>Temasider</vt:lpstr>
      <vt:lpstr>Tekstsider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An Vianna Duong</dc:creator>
  <cp:lastModifiedBy>Sidrah Malik</cp:lastModifiedBy>
  <cp:revision>13</cp:revision>
  <cp:lastPrinted>2018-10-08T06:07:47Z</cp:lastPrinted>
  <dcterms:created xsi:type="dcterms:W3CDTF">2020-11-25T09:10:51Z</dcterms:created>
  <dcterms:modified xsi:type="dcterms:W3CDTF">2021-02-09T09:07:40Z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0x010100761458D3591B8644A82512BEA1D89A76</vt:lpwstr>
  </property>
</Properties>
</file>